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2"/>
  </p:notesMasterIdLst>
  <p:sldIdLst>
    <p:sldId id="280" r:id="rId2"/>
    <p:sldId id="288" r:id="rId3"/>
    <p:sldId id="282" r:id="rId4"/>
    <p:sldId id="284" r:id="rId5"/>
    <p:sldId id="291" r:id="rId6"/>
    <p:sldId id="285" r:id="rId7"/>
    <p:sldId id="286" r:id="rId8"/>
    <p:sldId id="287" r:id="rId9"/>
    <p:sldId id="289" r:id="rId10"/>
    <p:sldId id="290" r:id="rId11"/>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22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185" autoAdjust="0"/>
    <p:restoredTop sz="94660"/>
  </p:normalViewPr>
  <p:slideViewPr>
    <p:cSldViewPr snapToGrid="0">
      <p:cViewPr varScale="1">
        <p:scale>
          <a:sx n="108" d="100"/>
          <a:sy n="108" d="100"/>
        </p:scale>
        <p:origin x="-1956" y="-78"/>
      </p:cViewPr>
      <p:guideLst>
        <p:guide orient="horz" pos="2160"/>
        <p:guide pos="2880"/>
      </p:guideLst>
    </p:cSldViewPr>
  </p:slideViewPr>
  <p:notesTextViewPr>
    <p:cViewPr>
      <p:scale>
        <a:sx n="100" d="100"/>
        <a:sy n="100" d="100"/>
      </p:scale>
      <p:origin x="0" y="0"/>
    </p:cViewPr>
  </p:notesTextViewPr>
  <p:gridSpacing cx="73737788" cy="7373778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90A7B6D0-AFB5-4A8D-8556-53415A28E400}" type="datetimeFigureOut">
              <a:rPr lang="he-IL" smtClean="0"/>
              <a:pPr/>
              <a:t>ה'/חשון/תשע"ה</a:t>
            </a:fld>
            <a:endParaRPr lang="he-I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899B0FE-5EDE-46DC-B575-2986080EC66C}" type="slidenum">
              <a:rPr lang="he-IL" smtClean="0"/>
              <a:pPr/>
              <a:t>‹#›</a:t>
            </a:fld>
            <a:endParaRPr lang="he-IL"/>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D899B0FE-5EDE-46DC-B575-2986080EC66C}" type="slidenum">
              <a:rPr lang="he-IL" smtClean="0"/>
              <a:pPr/>
              <a:t>1</a:t>
            </a:fld>
            <a:endParaRPr lang="he-I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D899B0FE-5EDE-46DC-B575-2986080EC66C}" type="slidenum">
              <a:rPr lang="he-IL" smtClean="0"/>
              <a:pPr/>
              <a:t>10</a:t>
            </a:fld>
            <a:endParaRPr lang="he-I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D899B0FE-5EDE-46DC-B575-2986080EC66C}" type="slidenum">
              <a:rPr lang="he-IL" smtClean="0"/>
              <a:pPr/>
              <a:t>2</a:t>
            </a:fld>
            <a:endParaRPr lang="he-I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D899B0FE-5EDE-46DC-B575-2986080EC66C}" type="slidenum">
              <a:rPr lang="he-IL" smtClean="0"/>
              <a:pPr/>
              <a:t>3</a:t>
            </a:fld>
            <a:endParaRPr lang="he-I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D899B0FE-5EDE-46DC-B575-2986080EC66C}" type="slidenum">
              <a:rPr lang="he-IL" smtClean="0"/>
              <a:pPr/>
              <a:t>4</a:t>
            </a:fld>
            <a:endParaRPr lang="he-I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D899B0FE-5EDE-46DC-B575-2986080EC66C}" type="slidenum">
              <a:rPr lang="he-IL" smtClean="0"/>
              <a:pPr/>
              <a:t>5</a:t>
            </a:fld>
            <a:endParaRPr lang="he-I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D899B0FE-5EDE-46DC-B575-2986080EC66C}" type="slidenum">
              <a:rPr lang="he-IL" smtClean="0"/>
              <a:pPr/>
              <a:t>6</a:t>
            </a:fld>
            <a:endParaRPr lang="he-I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D899B0FE-5EDE-46DC-B575-2986080EC66C}" type="slidenum">
              <a:rPr lang="he-IL" smtClean="0"/>
              <a:pPr/>
              <a:t>7</a:t>
            </a:fld>
            <a:endParaRPr lang="he-I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D899B0FE-5EDE-46DC-B575-2986080EC66C}" type="slidenum">
              <a:rPr lang="he-IL" smtClean="0"/>
              <a:pPr/>
              <a:t>8</a:t>
            </a:fld>
            <a:endParaRPr lang="he-I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D899B0FE-5EDE-46DC-B575-2986080EC66C}" type="slidenum">
              <a:rPr lang="he-IL" smtClean="0"/>
              <a:pPr/>
              <a:t>9</a:t>
            </a:fld>
            <a:endParaRPr lang="he-I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p>
            <a:fld id="{CD4A6E05-43DE-4ED4-9EFA-1628C44C4FC0}" type="datetimeFigureOut">
              <a:rPr lang="he-IL" smtClean="0"/>
              <a:pPr/>
              <a:t>ה'/חשון/תשע"ה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231BD22-CB66-4906-8146-153AB8FB0C24}" type="slidenum">
              <a:rPr lang="he-IL" smtClean="0"/>
              <a:pPr/>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CD4A6E05-43DE-4ED4-9EFA-1628C44C4FC0}" type="datetimeFigureOut">
              <a:rPr lang="he-IL" smtClean="0"/>
              <a:pPr/>
              <a:t>ה'/חשון/תשע"ה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231BD22-CB66-4906-8146-153AB8FB0C24}" type="slidenum">
              <a:rPr lang="he-IL" smtClean="0"/>
              <a:pPr/>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CD4A6E05-43DE-4ED4-9EFA-1628C44C4FC0}" type="datetimeFigureOut">
              <a:rPr lang="he-IL" smtClean="0"/>
              <a:pPr/>
              <a:t>ה'/חשון/תשע"ה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231BD22-CB66-4906-8146-153AB8FB0C24}" type="slidenum">
              <a:rPr lang="he-IL" smtClean="0"/>
              <a:pPr/>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CD4A6E05-43DE-4ED4-9EFA-1628C44C4FC0}" type="datetimeFigureOut">
              <a:rPr lang="he-IL" smtClean="0"/>
              <a:pPr/>
              <a:t>ה'/חשון/תשע"ה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231BD22-CB66-4906-8146-153AB8FB0C24}" type="slidenum">
              <a:rPr lang="he-IL" smtClean="0"/>
              <a:pPr/>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4A6E05-43DE-4ED4-9EFA-1628C44C4FC0}" type="datetimeFigureOut">
              <a:rPr lang="he-IL" smtClean="0"/>
              <a:pPr/>
              <a:t>ה'/חשון/תשע"ה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231BD22-CB66-4906-8146-153AB8FB0C24}" type="slidenum">
              <a:rPr lang="he-IL" smtClean="0"/>
              <a:pPr/>
              <a:t>‹#›</a:t>
            </a:fld>
            <a:endParaRPr lang="he-I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p:txBody>
          <a:bodyPr/>
          <a:lstStyle/>
          <a:p>
            <a:fld id="{CD4A6E05-43DE-4ED4-9EFA-1628C44C4FC0}" type="datetimeFigureOut">
              <a:rPr lang="he-IL" smtClean="0"/>
              <a:pPr/>
              <a:t>ה'/חשון/תשע"ה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231BD22-CB66-4906-8146-153AB8FB0C24}" type="slidenum">
              <a:rPr lang="he-IL" smtClean="0"/>
              <a:pPr/>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p:txBody>
          <a:bodyPr/>
          <a:lstStyle/>
          <a:p>
            <a:fld id="{CD4A6E05-43DE-4ED4-9EFA-1628C44C4FC0}" type="datetimeFigureOut">
              <a:rPr lang="he-IL" smtClean="0"/>
              <a:pPr/>
              <a:t>ה'/חשון/תשע"ה</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C231BD22-CB66-4906-8146-153AB8FB0C24}" type="slidenum">
              <a:rPr lang="he-IL" smtClean="0"/>
              <a:pPr/>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2"/>
          <p:cNvSpPr>
            <a:spLocks noGrp="1"/>
          </p:cNvSpPr>
          <p:nvPr>
            <p:ph type="dt" sz="half" idx="10"/>
          </p:nvPr>
        </p:nvSpPr>
        <p:spPr/>
        <p:txBody>
          <a:bodyPr/>
          <a:lstStyle/>
          <a:p>
            <a:fld id="{CD4A6E05-43DE-4ED4-9EFA-1628C44C4FC0}" type="datetimeFigureOut">
              <a:rPr lang="he-IL" smtClean="0"/>
              <a:pPr/>
              <a:t>ה'/חשון/תשע"ה</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C231BD22-CB66-4906-8146-153AB8FB0C24}" type="slidenum">
              <a:rPr lang="he-IL" smtClean="0"/>
              <a:pPr/>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A6E05-43DE-4ED4-9EFA-1628C44C4FC0}" type="datetimeFigureOut">
              <a:rPr lang="he-IL" smtClean="0"/>
              <a:pPr/>
              <a:t>ה'/חשון/תשע"ה</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C231BD22-CB66-4906-8146-153AB8FB0C24}" type="slidenum">
              <a:rPr lang="he-IL" smtClean="0"/>
              <a:pPr/>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4A6E05-43DE-4ED4-9EFA-1628C44C4FC0}" type="datetimeFigureOut">
              <a:rPr lang="he-IL" smtClean="0"/>
              <a:pPr/>
              <a:t>ה'/חשון/תשע"ה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231BD22-CB66-4906-8146-153AB8FB0C24}" type="slidenum">
              <a:rPr lang="he-IL" smtClean="0"/>
              <a:pPr/>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4A6E05-43DE-4ED4-9EFA-1628C44C4FC0}" type="datetimeFigureOut">
              <a:rPr lang="he-IL" smtClean="0"/>
              <a:pPr/>
              <a:t>ה'/חשון/תשע"ה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231BD22-CB66-4906-8146-153AB8FB0C24}" type="slidenum">
              <a:rPr lang="he-IL" smtClean="0"/>
              <a:pPr/>
              <a:t>‹#›</a:t>
            </a:fld>
            <a:endParaRPr lang="he-I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CD4A6E05-43DE-4ED4-9EFA-1628C44C4FC0}" type="datetimeFigureOut">
              <a:rPr lang="he-IL" smtClean="0"/>
              <a:pPr/>
              <a:t>ה'/חשון/תשע"ה</a:t>
            </a:fld>
            <a:endParaRPr lang="he-IL"/>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C231BD22-CB66-4906-8146-153AB8FB0C24}" type="slidenum">
              <a:rPr lang="he-IL" smtClean="0"/>
              <a:pPr/>
              <a:t>‹#›</a:t>
            </a:fld>
            <a:endParaRPr lang="he-I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5.jpeg"/><Relationship Id="rId4" Type="http://schemas.openxmlformats.org/officeDocument/2006/relationships/image" Target="../media/image6.jpe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לוגו לאתר.bmp"/>
          <p:cNvPicPr>
            <a:picLocks noChangeAspect="1"/>
          </p:cNvPicPr>
          <p:nvPr/>
        </p:nvPicPr>
        <p:blipFill>
          <a:blip r:embed="rId3" cstate="print"/>
          <a:srcRect l="60318" t="65976" r="4414" b="9051"/>
          <a:stretch>
            <a:fillRect/>
          </a:stretch>
        </p:blipFill>
        <p:spPr>
          <a:xfrm>
            <a:off x="6718779" y="360484"/>
            <a:ext cx="2019300" cy="135361"/>
          </a:xfrm>
          <a:prstGeom prst="rect">
            <a:avLst/>
          </a:prstGeom>
        </p:spPr>
      </p:pic>
      <p:pic>
        <p:nvPicPr>
          <p:cNvPr id="2" name="Picture 1" descr="ORIG_04.tif"/>
          <p:cNvPicPr>
            <a:picLocks noChangeAspect="1"/>
          </p:cNvPicPr>
          <p:nvPr/>
        </p:nvPicPr>
        <p:blipFill>
          <a:blip r:embed="rId4" cstate="print"/>
          <a:stretch>
            <a:fillRect/>
          </a:stretch>
        </p:blipFill>
        <p:spPr>
          <a:xfrm>
            <a:off x="215630" y="846791"/>
            <a:ext cx="8682186" cy="5787581"/>
          </a:xfrm>
          <a:prstGeom prst="rect">
            <a:avLst/>
          </a:prstGeom>
        </p:spPr>
      </p:pic>
      <p:sp>
        <p:nvSpPr>
          <p:cNvPr id="5" name="Rectangle 4"/>
          <p:cNvSpPr/>
          <p:nvPr/>
        </p:nvSpPr>
        <p:spPr>
          <a:xfrm>
            <a:off x="8474869" y="521233"/>
            <a:ext cx="434659" cy="11181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p:cNvSpPr/>
          <p:nvPr/>
        </p:nvSpPr>
        <p:spPr>
          <a:xfrm>
            <a:off x="8847616" y="248194"/>
            <a:ext cx="61913" cy="26908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p:cNvSpPr/>
          <p:nvPr/>
        </p:nvSpPr>
        <p:spPr>
          <a:xfrm>
            <a:off x="8842854" y="152944"/>
            <a:ext cx="66673" cy="6191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p:cNvSpPr/>
          <p:nvPr/>
        </p:nvSpPr>
        <p:spPr>
          <a:xfrm>
            <a:off x="8473759" y="76200"/>
            <a:ext cx="61913" cy="257727"/>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2" name="Straight Connector 51"/>
          <p:cNvCxnSpPr/>
          <p:nvPr/>
        </p:nvCxnSpPr>
        <p:spPr>
          <a:xfrm flipH="1">
            <a:off x="8540436" y="104367"/>
            <a:ext cx="4429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983347" y="105320"/>
            <a:ext cx="0" cy="407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530912" y="90079"/>
            <a:ext cx="315432" cy="0"/>
          </a:xfrm>
          <a:prstGeom prst="line">
            <a:avLst/>
          </a:prstGeom>
          <a:ln w="285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535673" y="105320"/>
            <a:ext cx="0" cy="2238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628900" y="517025"/>
            <a:ext cx="635373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91965" y="457221"/>
            <a:ext cx="614724"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a:t>
            </a:r>
            <a:r>
              <a:rPr lang="he-IL" sz="1050" dirty="0" smtClean="0">
                <a:solidFill>
                  <a:schemeClr val="bg1">
                    <a:lumMod val="50000"/>
                  </a:schemeClr>
                </a:solidFill>
                <a:latin typeface="Boker" pitchFamily="2" charset="-79"/>
                <a:cs typeface="Boker" pitchFamily="2" charset="-79"/>
              </a:rPr>
              <a:t>דף הבית</a:t>
            </a:r>
            <a:endParaRPr lang="he-IL" sz="1050" dirty="0">
              <a:solidFill>
                <a:schemeClr val="bg1">
                  <a:lumMod val="50000"/>
                </a:schemeClr>
              </a:solidFill>
              <a:latin typeface="Boker" pitchFamily="2" charset="-79"/>
              <a:cs typeface="Boker" pitchFamily="2" charset="-79"/>
            </a:endParaRPr>
          </a:p>
        </p:txBody>
      </p:sp>
      <p:sp>
        <p:nvSpPr>
          <p:cNvPr id="21" name="TextBox 20"/>
          <p:cNvSpPr txBox="1"/>
          <p:nvPr/>
        </p:nvSpPr>
        <p:spPr>
          <a:xfrm>
            <a:off x="1567790" y="442850"/>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אודותינו</a:t>
            </a:r>
            <a:endParaRPr lang="he-IL" sz="1050" dirty="0">
              <a:latin typeface="Boker" pitchFamily="2" charset="-79"/>
              <a:cs typeface="Boker" pitchFamily="2" charset="-79"/>
            </a:endParaRPr>
          </a:p>
        </p:txBody>
      </p:sp>
      <p:sp>
        <p:nvSpPr>
          <p:cNvPr id="22" name="TextBox 21"/>
          <p:cNvSpPr txBox="1"/>
          <p:nvPr/>
        </p:nvSpPr>
        <p:spPr>
          <a:xfrm>
            <a:off x="247832" y="465931"/>
            <a:ext cx="648072"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צור קשר</a:t>
            </a:r>
            <a:endParaRPr lang="he-IL" sz="1050" dirty="0">
              <a:latin typeface="Boker" pitchFamily="2" charset="-79"/>
              <a:cs typeface="Boker" pitchFamily="2" charset="-79"/>
            </a:endParaRPr>
          </a:p>
        </p:txBody>
      </p:sp>
      <p:sp>
        <p:nvSpPr>
          <p:cNvPr id="23" name="TextBox 22"/>
          <p:cNvSpPr txBox="1"/>
          <p:nvPr/>
        </p:nvSpPr>
        <p:spPr>
          <a:xfrm>
            <a:off x="195254" y="452376"/>
            <a:ext cx="200948" cy="281049"/>
          </a:xfrm>
          <a:prstGeom prst="rect">
            <a:avLst/>
          </a:prstGeom>
          <a:noFill/>
          <a:ln>
            <a:noFill/>
          </a:ln>
        </p:spPr>
        <p:txBody>
          <a:bodyPr wrap="square" rtlCol="1">
            <a:spAutoFit/>
          </a:bodyPr>
          <a:lstStyle/>
          <a:p>
            <a:r>
              <a:rPr lang="en-US" sz="1200" dirty="0" smtClean="0">
                <a:latin typeface="Boker" pitchFamily="2" charset="-79"/>
                <a:cs typeface="Boker" pitchFamily="2" charset="-79"/>
              </a:rPr>
              <a:t>f</a:t>
            </a:r>
            <a:endParaRPr lang="he-IL" sz="1200" dirty="0">
              <a:latin typeface="Boker" pitchFamily="2" charset="-79"/>
              <a:cs typeface="Boker" pitchFamily="2" charset="-79"/>
            </a:endParaRPr>
          </a:p>
        </p:txBody>
      </p:sp>
      <p:sp>
        <p:nvSpPr>
          <p:cNvPr id="24" name="TextBox 23"/>
          <p:cNvSpPr txBox="1"/>
          <p:nvPr/>
        </p:nvSpPr>
        <p:spPr>
          <a:xfrm>
            <a:off x="1118297" y="442849"/>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מגורים</a:t>
            </a:r>
            <a:endParaRPr lang="he-IL" sz="1050" dirty="0">
              <a:latin typeface="Boker" pitchFamily="2" charset="-79"/>
              <a:cs typeface="Boker" pitchFamily="2" charset="-79"/>
            </a:endParaRPr>
          </a:p>
        </p:txBody>
      </p:sp>
      <p:sp>
        <p:nvSpPr>
          <p:cNvPr id="25" name="TextBox 24"/>
          <p:cNvSpPr txBox="1"/>
          <p:nvPr/>
        </p:nvSpPr>
        <p:spPr>
          <a:xfrm>
            <a:off x="672088" y="442851"/>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ציבורי</a:t>
            </a:r>
            <a:endParaRPr lang="he-IL" sz="1050" dirty="0">
              <a:latin typeface="Boker" pitchFamily="2" charset="-79"/>
              <a:cs typeface="Boker" pitchFamily="2" charset="-79"/>
            </a:endParaRPr>
          </a:p>
        </p:txBody>
      </p:sp>
      <p:cxnSp>
        <p:nvCxnSpPr>
          <p:cNvPr id="26" name="Straight Connector 25"/>
          <p:cNvCxnSpPr/>
          <p:nvPr/>
        </p:nvCxnSpPr>
        <p:spPr>
          <a:xfrm flipV="1">
            <a:off x="2628900" y="519113"/>
            <a:ext cx="0" cy="128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169319" y="509588"/>
            <a:ext cx="0" cy="1357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69319" y="654029"/>
            <a:ext cx="45958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5153" y="512109"/>
            <a:ext cx="19541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07850" y="516731"/>
            <a:ext cx="2381" cy="128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IMG_2988.jpg"/>
          <p:cNvPicPr>
            <a:picLocks noChangeAspect="1"/>
          </p:cNvPicPr>
          <p:nvPr/>
        </p:nvPicPr>
        <p:blipFill>
          <a:blip r:embed="rId3" cstate="print"/>
          <a:srcRect t="12689"/>
          <a:stretch>
            <a:fillRect/>
          </a:stretch>
        </p:blipFill>
        <p:spPr>
          <a:xfrm>
            <a:off x="206621" y="1485900"/>
            <a:ext cx="8730760" cy="5081954"/>
          </a:xfrm>
          <a:prstGeom prst="rect">
            <a:avLst/>
          </a:prstGeom>
        </p:spPr>
      </p:pic>
      <p:pic>
        <p:nvPicPr>
          <p:cNvPr id="13" name="Picture 12" descr="לוגו לאתר.bmp"/>
          <p:cNvPicPr>
            <a:picLocks noChangeAspect="1"/>
          </p:cNvPicPr>
          <p:nvPr/>
        </p:nvPicPr>
        <p:blipFill>
          <a:blip r:embed="rId4" cstate="print"/>
          <a:srcRect l="60318" t="65976" r="4414" b="9051"/>
          <a:stretch>
            <a:fillRect/>
          </a:stretch>
        </p:blipFill>
        <p:spPr>
          <a:xfrm>
            <a:off x="6718779" y="360484"/>
            <a:ext cx="2019300" cy="135361"/>
          </a:xfrm>
          <a:prstGeom prst="rect">
            <a:avLst/>
          </a:prstGeom>
        </p:spPr>
      </p:pic>
      <p:sp>
        <p:nvSpPr>
          <p:cNvPr id="5" name="Rectangle 4"/>
          <p:cNvSpPr/>
          <p:nvPr/>
        </p:nvSpPr>
        <p:spPr>
          <a:xfrm>
            <a:off x="8474869" y="521233"/>
            <a:ext cx="434659" cy="11181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p:cNvSpPr/>
          <p:nvPr/>
        </p:nvSpPr>
        <p:spPr>
          <a:xfrm>
            <a:off x="8847616" y="248194"/>
            <a:ext cx="61913" cy="26908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p:cNvSpPr/>
          <p:nvPr/>
        </p:nvSpPr>
        <p:spPr>
          <a:xfrm>
            <a:off x="8842854" y="152944"/>
            <a:ext cx="66673" cy="6191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p:cNvSpPr/>
          <p:nvPr/>
        </p:nvSpPr>
        <p:spPr>
          <a:xfrm>
            <a:off x="8473759" y="76200"/>
            <a:ext cx="61913" cy="257727"/>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2" name="Straight Connector 51"/>
          <p:cNvCxnSpPr/>
          <p:nvPr/>
        </p:nvCxnSpPr>
        <p:spPr>
          <a:xfrm flipH="1">
            <a:off x="8540436" y="104367"/>
            <a:ext cx="4429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983347" y="105320"/>
            <a:ext cx="0" cy="407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530912" y="90079"/>
            <a:ext cx="315432" cy="0"/>
          </a:xfrm>
          <a:prstGeom prst="line">
            <a:avLst/>
          </a:prstGeom>
          <a:ln w="285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535673" y="105320"/>
            <a:ext cx="0" cy="2238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823913" y="517025"/>
            <a:ext cx="815872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3173" y="466013"/>
            <a:ext cx="614724"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דף הבית</a:t>
            </a:r>
            <a:endParaRPr lang="he-IL" sz="1050" dirty="0">
              <a:latin typeface="Boker" pitchFamily="2" charset="-79"/>
              <a:cs typeface="Boker" pitchFamily="2" charset="-79"/>
            </a:endParaRPr>
          </a:p>
        </p:txBody>
      </p:sp>
      <p:sp>
        <p:nvSpPr>
          <p:cNvPr id="21" name="TextBox 20"/>
          <p:cNvSpPr txBox="1"/>
          <p:nvPr/>
        </p:nvSpPr>
        <p:spPr>
          <a:xfrm>
            <a:off x="1558998" y="442850"/>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אודותינו</a:t>
            </a:r>
            <a:endParaRPr lang="he-IL" sz="1050" dirty="0">
              <a:latin typeface="Boker" pitchFamily="2" charset="-79"/>
              <a:cs typeface="Boker" pitchFamily="2" charset="-79"/>
            </a:endParaRPr>
          </a:p>
        </p:txBody>
      </p:sp>
      <p:sp>
        <p:nvSpPr>
          <p:cNvPr id="22" name="TextBox 21"/>
          <p:cNvSpPr txBox="1"/>
          <p:nvPr/>
        </p:nvSpPr>
        <p:spPr>
          <a:xfrm>
            <a:off x="247832" y="465931"/>
            <a:ext cx="648072" cy="253916"/>
          </a:xfrm>
          <a:prstGeom prst="rect">
            <a:avLst/>
          </a:prstGeom>
          <a:noFill/>
          <a:ln>
            <a:noFill/>
          </a:ln>
        </p:spPr>
        <p:txBody>
          <a:bodyPr wrap="square" rtlCol="1">
            <a:spAutoFit/>
          </a:bodyPr>
          <a:lstStyle/>
          <a:p>
            <a:r>
              <a:rPr lang="he-IL" sz="1050" dirty="0" smtClean="0">
                <a:solidFill>
                  <a:schemeClr val="bg1">
                    <a:lumMod val="50000"/>
                  </a:schemeClr>
                </a:solidFill>
                <a:latin typeface="Boker" pitchFamily="2" charset="-79"/>
                <a:cs typeface="Boker" pitchFamily="2" charset="-79"/>
              </a:rPr>
              <a:t> צור קשר</a:t>
            </a:r>
            <a:endParaRPr lang="he-IL" sz="1050" dirty="0">
              <a:solidFill>
                <a:schemeClr val="bg1">
                  <a:lumMod val="50000"/>
                </a:schemeClr>
              </a:solidFill>
              <a:latin typeface="Boker" pitchFamily="2" charset="-79"/>
              <a:cs typeface="Boker" pitchFamily="2" charset="-79"/>
            </a:endParaRPr>
          </a:p>
        </p:txBody>
      </p:sp>
      <p:sp>
        <p:nvSpPr>
          <p:cNvPr id="23" name="TextBox 22"/>
          <p:cNvSpPr txBox="1"/>
          <p:nvPr/>
        </p:nvSpPr>
        <p:spPr>
          <a:xfrm>
            <a:off x="195254" y="452376"/>
            <a:ext cx="200948" cy="281049"/>
          </a:xfrm>
          <a:prstGeom prst="rect">
            <a:avLst/>
          </a:prstGeom>
          <a:noFill/>
          <a:ln>
            <a:noFill/>
          </a:ln>
        </p:spPr>
        <p:txBody>
          <a:bodyPr wrap="square" rtlCol="1">
            <a:spAutoFit/>
          </a:bodyPr>
          <a:lstStyle/>
          <a:p>
            <a:r>
              <a:rPr lang="en-US" sz="1200" dirty="0" smtClean="0">
                <a:latin typeface="Boker" pitchFamily="2" charset="-79"/>
                <a:cs typeface="Boker" pitchFamily="2" charset="-79"/>
              </a:rPr>
              <a:t>f</a:t>
            </a:r>
            <a:endParaRPr lang="he-IL" sz="1200" dirty="0">
              <a:latin typeface="Boker" pitchFamily="2" charset="-79"/>
              <a:cs typeface="Boker" pitchFamily="2" charset="-79"/>
            </a:endParaRPr>
          </a:p>
        </p:txBody>
      </p:sp>
      <p:sp>
        <p:nvSpPr>
          <p:cNvPr id="24" name="TextBox 23"/>
          <p:cNvSpPr txBox="1"/>
          <p:nvPr/>
        </p:nvSpPr>
        <p:spPr>
          <a:xfrm>
            <a:off x="1118297" y="442849"/>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מגורים</a:t>
            </a:r>
            <a:endParaRPr lang="he-IL" sz="1050" dirty="0">
              <a:latin typeface="Boker" pitchFamily="2" charset="-79"/>
              <a:cs typeface="Boker" pitchFamily="2" charset="-79"/>
            </a:endParaRPr>
          </a:p>
        </p:txBody>
      </p:sp>
      <p:sp>
        <p:nvSpPr>
          <p:cNvPr id="25" name="TextBox 24"/>
          <p:cNvSpPr txBox="1"/>
          <p:nvPr/>
        </p:nvSpPr>
        <p:spPr>
          <a:xfrm>
            <a:off x="672088" y="442851"/>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ציבורי</a:t>
            </a:r>
            <a:endParaRPr lang="he-IL" sz="1050" dirty="0">
              <a:latin typeface="Boker" pitchFamily="2" charset="-79"/>
              <a:cs typeface="Boker" pitchFamily="2" charset="-79"/>
            </a:endParaRPr>
          </a:p>
        </p:txBody>
      </p:sp>
      <p:cxnSp>
        <p:nvCxnSpPr>
          <p:cNvPr id="26" name="Straight Connector 25"/>
          <p:cNvCxnSpPr/>
          <p:nvPr/>
        </p:nvCxnSpPr>
        <p:spPr>
          <a:xfrm flipV="1">
            <a:off x="826477" y="519113"/>
            <a:ext cx="0" cy="128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66896" y="509588"/>
            <a:ext cx="0" cy="1357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366896" y="654029"/>
            <a:ext cx="45958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5153" y="512109"/>
            <a:ext cx="14917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07850" y="516731"/>
            <a:ext cx="2381" cy="128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29" descr="Clipboard02.jpg"/>
          <p:cNvPicPr>
            <a:picLocks noChangeAspect="1"/>
          </p:cNvPicPr>
          <p:nvPr/>
        </p:nvPicPr>
        <p:blipFill>
          <a:blip r:embed="rId5" cstate="print"/>
          <a:stretch>
            <a:fillRect/>
          </a:stretch>
        </p:blipFill>
        <p:spPr>
          <a:xfrm>
            <a:off x="486141" y="1732085"/>
            <a:ext cx="3187433" cy="461852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לוגו לאתר.bmp"/>
          <p:cNvPicPr>
            <a:picLocks noChangeAspect="1"/>
          </p:cNvPicPr>
          <p:nvPr/>
        </p:nvPicPr>
        <p:blipFill>
          <a:blip r:embed="rId3" cstate="print"/>
          <a:srcRect l="60318" t="65976" r="4414" b="9051"/>
          <a:stretch>
            <a:fillRect/>
          </a:stretch>
        </p:blipFill>
        <p:spPr>
          <a:xfrm>
            <a:off x="6718779" y="360484"/>
            <a:ext cx="2019300" cy="135361"/>
          </a:xfrm>
          <a:prstGeom prst="rect">
            <a:avLst/>
          </a:prstGeom>
        </p:spPr>
      </p:pic>
      <p:pic>
        <p:nvPicPr>
          <p:cNvPr id="2" name="Picture 1" descr="ORIG_04.tif"/>
          <p:cNvPicPr>
            <a:picLocks noChangeAspect="1"/>
          </p:cNvPicPr>
          <p:nvPr/>
        </p:nvPicPr>
        <p:blipFill>
          <a:blip r:embed="rId4" cstate="print"/>
          <a:stretch>
            <a:fillRect/>
          </a:stretch>
        </p:blipFill>
        <p:spPr>
          <a:xfrm>
            <a:off x="192235" y="846791"/>
            <a:ext cx="3858036" cy="5787581"/>
          </a:xfrm>
          <a:prstGeom prst="rect">
            <a:avLst/>
          </a:prstGeom>
        </p:spPr>
      </p:pic>
      <p:sp>
        <p:nvSpPr>
          <p:cNvPr id="5" name="Rectangle 4"/>
          <p:cNvSpPr/>
          <p:nvPr/>
        </p:nvSpPr>
        <p:spPr>
          <a:xfrm>
            <a:off x="8474869" y="521233"/>
            <a:ext cx="434659" cy="11181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p:cNvSpPr/>
          <p:nvPr/>
        </p:nvSpPr>
        <p:spPr>
          <a:xfrm>
            <a:off x="8847616" y="248194"/>
            <a:ext cx="61913" cy="26908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p:cNvSpPr/>
          <p:nvPr/>
        </p:nvSpPr>
        <p:spPr>
          <a:xfrm>
            <a:off x="8842854" y="152944"/>
            <a:ext cx="66673" cy="6191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p:cNvSpPr/>
          <p:nvPr/>
        </p:nvSpPr>
        <p:spPr>
          <a:xfrm>
            <a:off x="8473759" y="76200"/>
            <a:ext cx="61913" cy="257727"/>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2" name="Straight Connector 51"/>
          <p:cNvCxnSpPr/>
          <p:nvPr/>
        </p:nvCxnSpPr>
        <p:spPr>
          <a:xfrm flipH="1">
            <a:off x="8540436" y="104367"/>
            <a:ext cx="4429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983347" y="105320"/>
            <a:ext cx="0" cy="407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530912" y="90079"/>
            <a:ext cx="315432" cy="0"/>
          </a:xfrm>
          <a:prstGeom prst="line">
            <a:avLst/>
          </a:prstGeom>
          <a:ln w="285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535673" y="105320"/>
            <a:ext cx="0" cy="2238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628900" y="517025"/>
            <a:ext cx="635373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91965" y="457221"/>
            <a:ext cx="614724"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a:t>
            </a:r>
            <a:r>
              <a:rPr lang="he-IL" sz="1050" dirty="0" smtClean="0">
                <a:solidFill>
                  <a:schemeClr val="bg1">
                    <a:lumMod val="50000"/>
                  </a:schemeClr>
                </a:solidFill>
                <a:latin typeface="Boker" pitchFamily="2" charset="-79"/>
                <a:cs typeface="Boker" pitchFamily="2" charset="-79"/>
              </a:rPr>
              <a:t>דף הבית</a:t>
            </a:r>
            <a:endParaRPr lang="he-IL" sz="1050" dirty="0">
              <a:solidFill>
                <a:schemeClr val="bg1">
                  <a:lumMod val="50000"/>
                </a:schemeClr>
              </a:solidFill>
              <a:latin typeface="Boker" pitchFamily="2" charset="-79"/>
              <a:cs typeface="Boker" pitchFamily="2" charset="-79"/>
            </a:endParaRPr>
          </a:p>
        </p:txBody>
      </p:sp>
      <p:sp>
        <p:nvSpPr>
          <p:cNvPr id="21" name="TextBox 20"/>
          <p:cNvSpPr txBox="1"/>
          <p:nvPr/>
        </p:nvSpPr>
        <p:spPr>
          <a:xfrm>
            <a:off x="1567790" y="442850"/>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אודותינו</a:t>
            </a:r>
            <a:endParaRPr lang="he-IL" sz="1050" dirty="0">
              <a:latin typeface="Boker" pitchFamily="2" charset="-79"/>
              <a:cs typeface="Boker" pitchFamily="2" charset="-79"/>
            </a:endParaRPr>
          </a:p>
        </p:txBody>
      </p:sp>
      <p:sp>
        <p:nvSpPr>
          <p:cNvPr id="22" name="TextBox 21"/>
          <p:cNvSpPr txBox="1"/>
          <p:nvPr/>
        </p:nvSpPr>
        <p:spPr>
          <a:xfrm>
            <a:off x="247832" y="465931"/>
            <a:ext cx="648072"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צור קשר</a:t>
            </a:r>
            <a:endParaRPr lang="he-IL" sz="1050" dirty="0">
              <a:latin typeface="Boker" pitchFamily="2" charset="-79"/>
              <a:cs typeface="Boker" pitchFamily="2" charset="-79"/>
            </a:endParaRPr>
          </a:p>
        </p:txBody>
      </p:sp>
      <p:sp>
        <p:nvSpPr>
          <p:cNvPr id="23" name="TextBox 22"/>
          <p:cNvSpPr txBox="1"/>
          <p:nvPr/>
        </p:nvSpPr>
        <p:spPr>
          <a:xfrm>
            <a:off x="195254" y="452376"/>
            <a:ext cx="200948" cy="281049"/>
          </a:xfrm>
          <a:prstGeom prst="rect">
            <a:avLst/>
          </a:prstGeom>
          <a:noFill/>
          <a:ln>
            <a:noFill/>
          </a:ln>
        </p:spPr>
        <p:txBody>
          <a:bodyPr wrap="square" rtlCol="1">
            <a:spAutoFit/>
          </a:bodyPr>
          <a:lstStyle/>
          <a:p>
            <a:r>
              <a:rPr lang="en-US" sz="1200" dirty="0" smtClean="0">
                <a:latin typeface="Boker" pitchFamily="2" charset="-79"/>
                <a:cs typeface="Boker" pitchFamily="2" charset="-79"/>
              </a:rPr>
              <a:t>f</a:t>
            </a:r>
            <a:endParaRPr lang="he-IL" sz="1200" dirty="0">
              <a:latin typeface="Boker" pitchFamily="2" charset="-79"/>
              <a:cs typeface="Boker" pitchFamily="2" charset="-79"/>
            </a:endParaRPr>
          </a:p>
        </p:txBody>
      </p:sp>
      <p:sp>
        <p:nvSpPr>
          <p:cNvPr id="24" name="TextBox 23"/>
          <p:cNvSpPr txBox="1"/>
          <p:nvPr/>
        </p:nvSpPr>
        <p:spPr>
          <a:xfrm>
            <a:off x="1118297" y="442849"/>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מגורים</a:t>
            </a:r>
            <a:endParaRPr lang="he-IL" sz="1050" dirty="0">
              <a:latin typeface="Boker" pitchFamily="2" charset="-79"/>
              <a:cs typeface="Boker" pitchFamily="2" charset="-79"/>
            </a:endParaRPr>
          </a:p>
        </p:txBody>
      </p:sp>
      <p:sp>
        <p:nvSpPr>
          <p:cNvPr id="25" name="TextBox 24"/>
          <p:cNvSpPr txBox="1"/>
          <p:nvPr/>
        </p:nvSpPr>
        <p:spPr>
          <a:xfrm>
            <a:off x="672088" y="442851"/>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ציבורי</a:t>
            </a:r>
            <a:endParaRPr lang="he-IL" sz="1050" dirty="0">
              <a:latin typeface="Boker" pitchFamily="2" charset="-79"/>
              <a:cs typeface="Boker" pitchFamily="2" charset="-79"/>
            </a:endParaRPr>
          </a:p>
        </p:txBody>
      </p:sp>
      <p:cxnSp>
        <p:nvCxnSpPr>
          <p:cNvPr id="26" name="Straight Connector 25"/>
          <p:cNvCxnSpPr/>
          <p:nvPr/>
        </p:nvCxnSpPr>
        <p:spPr>
          <a:xfrm flipV="1">
            <a:off x="2628900" y="519113"/>
            <a:ext cx="0" cy="128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169319" y="509588"/>
            <a:ext cx="0" cy="1357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69319" y="654029"/>
            <a:ext cx="45958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5153" y="512109"/>
            <a:ext cx="19541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07850" y="516731"/>
            <a:ext cx="2381" cy="128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IMG_2988.jpg"/>
          <p:cNvPicPr>
            <a:picLocks noChangeAspect="1"/>
          </p:cNvPicPr>
          <p:nvPr/>
        </p:nvPicPr>
        <p:blipFill>
          <a:blip r:embed="rId3" cstate="print"/>
          <a:srcRect t="12689"/>
          <a:stretch>
            <a:fillRect/>
          </a:stretch>
        </p:blipFill>
        <p:spPr>
          <a:xfrm>
            <a:off x="206621" y="1485900"/>
            <a:ext cx="8730760" cy="5081954"/>
          </a:xfrm>
          <a:prstGeom prst="rect">
            <a:avLst/>
          </a:prstGeom>
        </p:spPr>
      </p:pic>
      <p:pic>
        <p:nvPicPr>
          <p:cNvPr id="13" name="Picture 12" descr="לוגו לאתר.bmp"/>
          <p:cNvPicPr>
            <a:picLocks noChangeAspect="1"/>
          </p:cNvPicPr>
          <p:nvPr/>
        </p:nvPicPr>
        <p:blipFill>
          <a:blip r:embed="rId4" cstate="print"/>
          <a:srcRect l="60318" t="65976" r="4414" b="9051"/>
          <a:stretch>
            <a:fillRect/>
          </a:stretch>
        </p:blipFill>
        <p:spPr>
          <a:xfrm>
            <a:off x="6718779" y="360484"/>
            <a:ext cx="2019300" cy="135361"/>
          </a:xfrm>
          <a:prstGeom prst="rect">
            <a:avLst/>
          </a:prstGeom>
        </p:spPr>
      </p:pic>
      <p:sp>
        <p:nvSpPr>
          <p:cNvPr id="5" name="Rectangle 4"/>
          <p:cNvSpPr/>
          <p:nvPr/>
        </p:nvSpPr>
        <p:spPr>
          <a:xfrm>
            <a:off x="8474869" y="521233"/>
            <a:ext cx="434659" cy="11181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p:cNvSpPr/>
          <p:nvPr/>
        </p:nvSpPr>
        <p:spPr>
          <a:xfrm>
            <a:off x="8847616" y="248194"/>
            <a:ext cx="61913" cy="26908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p:cNvSpPr/>
          <p:nvPr/>
        </p:nvSpPr>
        <p:spPr>
          <a:xfrm>
            <a:off x="8842854" y="152944"/>
            <a:ext cx="66673" cy="6191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p:cNvSpPr/>
          <p:nvPr/>
        </p:nvSpPr>
        <p:spPr>
          <a:xfrm>
            <a:off x="8473759" y="76200"/>
            <a:ext cx="61913" cy="257727"/>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2" name="Straight Connector 51"/>
          <p:cNvCxnSpPr/>
          <p:nvPr/>
        </p:nvCxnSpPr>
        <p:spPr>
          <a:xfrm flipH="1">
            <a:off x="8540436" y="104367"/>
            <a:ext cx="4429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983347" y="105320"/>
            <a:ext cx="0" cy="407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530912" y="90079"/>
            <a:ext cx="315432" cy="0"/>
          </a:xfrm>
          <a:prstGeom prst="line">
            <a:avLst/>
          </a:prstGeom>
          <a:ln w="285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535673" y="105320"/>
            <a:ext cx="0" cy="2238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145323" y="517025"/>
            <a:ext cx="68373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3173" y="466013"/>
            <a:ext cx="614724"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דף הבית</a:t>
            </a:r>
            <a:endParaRPr lang="he-IL" sz="1050" dirty="0">
              <a:latin typeface="Boker" pitchFamily="2" charset="-79"/>
              <a:cs typeface="Boker" pitchFamily="2" charset="-79"/>
            </a:endParaRPr>
          </a:p>
        </p:txBody>
      </p:sp>
      <p:sp>
        <p:nvSpPr>
          <p:cNvPr id="21" name="TextBox 20"/>
          <p:cNvSpPr txBox="1"/>
          <p:nvPr/>
        </p:nvSpPr>
        <p:spPr>
          <a:xfrm>
            <a:off x="1558998" y="442850"/>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solidFill>
                  <a:schemeClr val="bg1">
                    <a:lumMod val="50000"/>
                  </a:schemeClr>
                </a:solidFill>
                <a:latin typeface="Boker" pitchFamily="2" charset="-79"/>
                <a:cs typeface="Boker" pitchFamily="2" charset="-79"/>
              </a:rPr>
              <a:t>אודותינו</a:t>
            </a:r>
            <a:endParaRPr lang="he-IL" sz="1050" dirty="0">
              <a:solidFill>
                <a:schemeClr val="bg1">
                  <a:lumMod val="50000"/>
                </a:schemeClr>
              </a:solidFill>
              <a:latin typeface="Boker" pitchFamily="2" charset="-79"/>
              <a:cs typeface="Boker" pitchFamily="2" charset="-79"/>
            </a:endParaRPr>
          </a:p>
        </p:txBody>
      </p:sp>
      <p:sp>
        <p:nvSpPr>
          <p:cNvPr id="22" name="TextBox 21"/>
          <p:cNvSpPr txBox="1"/>
          <p:nvPr/>
        </p:nvSpPr>
        <p:spPr>
          <a:xfrm>
            <a:off x="247832" y="465931"/>
            <a:ext cx="648072"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צור קשר</a:t>
            </a:r>
            <a:endParaRPr lang="he-IL" sz="1050" dirty="0">
              <a:latin typeface="Boker" pitchFamily="2" charset="-79"/>
              <a:cs typeface="Boker" pitchFamily="2" charset="-79"/>
            </a:endParaRPr>
          </a:p>
        </p:txBody>
      </p:sp>
      <p:sp>
        <p:nvSpPr>
          <p:cNvPr id="23" name="TextBox 22"/>
          <p:cNvSpPr txBox="1"/>
          <p:nvPr/>
        </p:nvSpPr>
        <p:spPr>
          <a:xfrm>
            <a:off x="195254" y="452376"/>
            <a:ext cx="200948" cy="281049"/>
          </a:xfrm>
          <a:prstGeom prst="rect">
            <a:avLst/>
          </a:prstGeom>
          <a:noFill/>
          <a:ln>
            <a:noFill/>
          </a:ln>
        </p:spPr>
        <p:txBody>
          <a:bodyPr wrap="square" rtlCol="1">
            <a:spAutoFit/>
          </a:bodyPr>
          <a:lstStyle/>
          <a:p>
            <a:r>
              <a:rPr lang="en-US" sz="1200" dirty="0" smtClean="0">
                <a:latin typeface="Boker" pitchFamily="2" charset="-79"/>
                <a:cs typeface="Boker" pitchFamily="2" charset="-79"/>
              </a:rPr>
              <a:t>f</a:t>
            </a:r>
            <a:endParaRPr lang="he-IL" sz="1200" dirty="0">
              <a:latin typeface="Boker" pitchFamily="2" charset="-79"/>
              <a:cs typeface="Boker" pitchFamily="2" charset="-79"/>
            </a:endParaRPr>
          </a:p>
        </p:txBody>
      </p:sp>
      <p:sp>
        <p:nvSpPr>
          <p:cNvPr id="24" name="TextBox 23"/>
          <p:cNvSpPr txBox="1"/>
          <p:nvPr/>
        </p:nvSpPr>
        <p:spPr>
          <a:xfrm>
            <a:off x="1118297" y="442849"/>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מגורים</a:t>
            </a:r>
            <a:endParaRPr lang="he-IL" sz="1050" dirty="0">
              <a:latin typeface="Boker" pitchFamily="2" charset="-79"/>
              <a:cs typeface="Boker" pitchFamily="2" charset="-79"/>
            </a:endParaRPr>
          </a:p>
        </p:txBody>
      </p:sp>
      <p:sp>
        <p:nvSpPr>
          <p:cNvPr id="25" name="TextBox 24"/>
          <p:cNvSpPr txBox="1"/>
          <p:nvPr/>
        </p:nvSpPr>
        <p:spPr>
          <a:xfrm>
            <a:off x="672088" y="442851"/>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ציבורי</a:t>
            </a:r>
            <a:endParaRPr lang="he-IL" sz="1050" dirty="0">
              <a:latin typeface="Boker" pitchFamily="2" charset="-79"/>
              <a:cs typeface="Boker" pitchFamily="2" charset="-79"/>
            </a:endParaRPr>
          </a:p>
        </p:txBody>
      </p:sp>
      <p:cxnSp>
        <p:nvCxnSpPr>
          <p:cNvPr id="26" name="Straight Connector 25"/>
          <p:cNvCxnSpPr/>
          <p:nvPr/>
        </p:nvCxnSpPr>
        <p:spPr>
          <a:xfrm flipV="1">
            <a:off x="2145323" y="519113"/>
            <a:ext cx="0" cy="128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685742" y="509588"/>
            <a:ext cx="0" cy="1357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685742" y="654029"/>
            <a:ext cx="45958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5153" y="512109"/>
            <a:ext cx="147297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07850" y="516731"/>
            <a:ext cx="2381" cy="128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09954" y="2734407"/>
            <a:ext cx="2743200" cy="3807619"/>
          </a:xfrm>
          <a:prstGeom prst="rect">
            <a:avLst/>
          </a:prstGeom>
          <a:solidFill>
            <a:schemeClr val="bg1">
              <a:alpha val="15000"/>
            </a:schemeClr>
          </a:solidFill>
        </p:spPr>
        <p:txBody>
          <a:bodyPr wrap="square">
            <a:spAutoFit/>
          </a:bodyPr>
          <a:lstStyle/>
          <a:p>
            <a:r>
              <a:rPr lang="he-IL" sz="1400" dirty="0" smtClean="0">
                <a:latin typeface="Boker" pitchFamily="2" charset="-79"/>
                <a:cs typeface="Boker" pitchFamily="2" charset="-79"/>
              </a:rPr>
              <a:t>טובה דגן ורקפת עצמון אופז, אדריכליות בוגרות בצלאל. למדו יחד, ונהנות ליצור יחד משנת 2004. </a:t>
            </a:r>
            <a:br>
              <a:rPr lang="he-IL" sz="1400" dirty="0" smtClean="0">
                <a:latin typeface="Boker" pitchFamily="2" charset="-79"/>
                <a:cs typeface="Boker" pitchFamily="2" charset="-79"/>
              </a:rPr>
            </a:br>
            <a:r>
              <a:rPr lang="he-IL" sz="1400" dirty="0" smtClean="0">
                <a:latin typeface="Boker" pitchFamily="2" charset="-79"/>
                <a:cs typeface="Boker" pitchFamily="2" charset="-79"/>
              </a:rPr>
              <a:t>עבודת הצוות מתאפיינת בהתאמת התכנון לצורכי הלקוח ואופיו ולנתוני הסביבה. הקשבה והתבוננות, בשילוב ניסיון וידע מקצועי, מובילים ליצירת חללים פונקציונאליים, אנושיים, אסתטיים ומסקרנים. מבנים המשרתים את האדם ומתחשבים בסביבה. מקומות שרוצים להישאר בהם.</a:t>
            </a:r>
            <a:br>
              <a:rPr lang="he-IL" sz="1400" dirty="0" smtClean="0">
                <a:latin typeface="Boker" pitchFamily="2" charset="-79"/>
                <a:cs typeface="Boker" pitchFamily="2" charset="-79"/>
              </a:rPr>
            </a:br>
            <a:r>
              <a:rPr lang="he-IL" sz="1400" dirty="0" smtClean="0">
                <a:latin typeface="Boker" pitchFamily="2" charset="-79"/>
                <a:cs typeface="Boker" pitchFamily="2" charset="-79"/>
              </a:rPr>
              <a:t>התכנון נתמך בתוכנת מחשב תלת-ממדית המאפשרת ראיית והבנת החללים והמרחב. הסטודיו מלווה את הפרויקט מול הרשויות עד קבלת היתר הבנייה, מפיק סט תכניות מפורט לכל שלבי הביצוע, מנחה את הלקוח בבחירת בעלי המקצוע וחומרי הגמר ומספק פיקוח קפדני במהלך הבנייה. תהליך התכנון והבנייה הוא חוויה בה חלומות וקווים הופכים למציאות.</a:t>
            </a:r>
            <a:endParaRPr lang="he-IL" sz="1400" dirty="0">
              <a:latin typeface="Boker" pitchFamily="2" charset="-79"/>
              <a:cs typeface="Boker" pitchFamily="2" charset="-79"/>
            </a:endParaRPr>
          </a:p>
        </p:txBody>
      </p:sp>
      <p:pic>
        <p:nvPicPr>
          <p:cNvPr id="28" name="Picture 27" descr="ORIG_2.jpg"/>
          <p:cNvPicPr>
            <a:picLocks noChangeAspect="1"/>
          </p:cNvPicPr>
          <p:nvPr/>
        </p:nvPicPr>
        <p:blipFill>
          <a:blip r:embed="rId5" cstate="print">
            <a:grayscl/>
          </a:blip>
          <a:stretch>
            <a:fillRect/>
          </a:stretch>
        </p:blipFill>
        <p:spPr>
          <a:xfrm>
            <a:off x="528585" y="931984"/>
            <a:ext cx="2714036" cy="181121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לוגו לאתר.bmp"/>
          <p:cNvPicPr>
            <a:picLocks noChangeAspect="1"/>
          </p:cNvPicPr>
          <p:nvPr/>
        </p:nvPicPr>
        <p:blipFill>
          <a:blip r:embed="rId3" cstate="print"/>
          <a:srcRect l="60318" t="65976" r="4414" b="9051"/>
          <a:stretch>
            <a:fillRect/>
          </a:stretch>
        </p:blipFill>
        <p:spPr>
          <a:xfrm>
            <a:off x="6718779" y="360484"/>
            <a:ext cx="2019300" cy="135361"/>
          </a:xfrm>
          <a:prstGeom prst="rect">
            <a:avLst/>
          </a:prstGeom>
        </p:spPr>
      </p:pic>
      <p:sp>
        <p:nvSpPr>
          <p:cNvPr id="5" name="Rectangle 4"/>
          <p:cNvSpPr/>
          <p:nvPr/>
        </p:nvSpPr>
        <p:spPr>
          <a:xfrm>
            <a:off x="8474869" y="521233"/>
            <a:ext cx="434659" cy="11181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p:cNvSpPr/>
          <p:nvPr/>
        </p:nvSpPr>
        <p:spPr>
          <a:xfrm>
            <a:off x="8847616" y="248194"/>
            <a:ext cx="61913" cy="26908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p:cNvSpPr/>
          <p:nvPr/>
        </p:nvSpPr>
        <p:spPr>
          <a:xfrm>
            <a:off x="8842854" y="152944"/>
            <a:ext cx="66673" cy="6191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p:cNvSpPr/>
          <p:nvPr/>
        </p:nvSpPr>
        <p:spPr>
          <a:xfrm>
            <a:off x="8473759" y="76200"/>
            <a:ext cx="61913" cy="257727"/>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2" name="Straight Connector 51"/>
          <p:cNvCxnSpPr/>
          <p:nvPr/>
        </p:nvCxnSpPr>
        <p:spPr>
          <a:xfrm flipH="1">
            <a:off x="8540436" y="104367"/>
            <a:ext cx="4429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983347" y="105320"/>
            <a:ext cx="0" cy="407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530912" y="90079"/>
            <a:ext cx="315432" cy="0"/>
          </a:xfrm>
          <a:prstGeom prst="line">
            <a:avLst/>
          </a:prstGeom>
          <a:ln w="285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535673" y="105320"/>
            <a:ext cx="0" cy="2238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88123" y="517025"/>
            <a:ext cx="72945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3173" y="466013"/>
            <a:ext cx="614724"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דף הבית</a:t>
            </a:r>
            <a:endParaRPr lang="he-IL" sz="1050" dirty="0">
              <a:latin typeface="Boker" pitchFamily="2" charset="-79"/>
              <a:cs typeface="Boker" pitchFamily="2" charset="-79"/>
            </a:endParaRPr>
          </a:p>
        </p:txBody>
      </p:sp>
      <p:sp>
        <p:nvSpPr>
          <p:cNvPr id="21" name="TextBox 20"/>
          <p:cNvSpPr txBox="1"/>
          <p:nvPr/>
        </p:nvSpPr>
        <p:spPr>
          <a:xfrm>
            <a:off x="1558998" y="451642"/>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אודותינו</a:t>
            </a:r>
            <a:endParaRPr lang="he-IL" sz="1050" dirty="0">
              <a:latin typeface="Boker" pitchFamily="2" charset="-79"/>
              <a:cs typeface="Boker" pitchFamily="2" charset="-79"/>
            </a:endParaRPr>
          </a:p>
        </p:txBody>
      </p:sp>
      <p:sp>
        <p:nvSpPr>
          <p:cNvPr id="22" name="TextBox 21"/>
          <p:cNvSpPr txBox="1"/>
          <p:nvPr/>
        </p:nvSpPr>
        <p:spPr>
          <a:xfrm>
            <a:off x="247832" y="465931"/>
            <a:ext cx="648072"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צור קשר</a:t>
            </a:r>
            <a:endParaRPr lang="he-IL" sz="1050" dirty="0">
              <a:latin typeface="Boker" pitchFamily="2" charset="-79"/>
              <a:cs typeface="Boker" pitchFamily="2" charset="-79"/>
            </a:endParaRPr>
          </a:p>
        </p:txBody>
      </p:sp>
      <p:sp>
        <p:nvSpPr>
          <p:cNvPr id="23" name="TextBox 22"/>
          <p:cNvSpPr txBox="1"/>
          <p:nvPr/>
        </p:nvSpPr>
        <p:spPr>
          <a:xfrm>
            <a:off x="195254" y="452376"/>
            <a:ext cx="200948" cy="281049"/>
          </a:xfrm>
          <a:prstGeom prst="rect">
            <a:avLst/>
          </a:prstGeom>
          <a:noFill/>
          <a:ln>
            <a:noFill/>
          </a:ln>
        </p:spPr>
        <p:txBody>
          <a:bodyPr wrap="square" rtlCol="1">
            <a:spAutoFit/>
          </a:bodyPr>
          <a:lstStyle/>
          <a:p>
            <a:r>
              <a:rPr lang="en-US" sz="1200" dirty="0" smtClean="0">
                <a:latin typeface="Boker" pitchFamily="2" charset="-79"/>
                <a:cs typeface="Boker" pitchFamily="2" charset="-79"/>
              </a:rPr>
              <a:t>f</a:t>
            </a:r>
            <a:endParaRPr lang="he-IL" sz="1200" dirty="0">
              <a:latin typeface="Boker" pitchFamily="2" charset="-79"/>
              <a:cs typeface="Boker" pitchFamily="2" charset="-79"/>
            </a:endParaRPr>
          </a:p>
        </p:txBody>
      </p:sp>
      <p:sp>
        <p:nvSpPr>
          <p:cNvPr id="24" name="TextBox 23"/>
          <p:cNvSpPr txBox="1"/>
          <p:nvPr/>
        </p:nvSpPr>
        <p:spPr>
          <a:xfrm>
            <a:off x="1118297" y="442849"/>
            <a:ext cx="648072" cy="276999"/>
          </a:xfrm>
          <a:prstGeom prst="rect">
            <a:avLst/>
          </a:prstGeom>
          <a:noFill/>
          <a:ln>
            <a:noFill/>
          </a:ln>
        </p:spPr>
        <p:txBody>
          <a:bodyPr wrap="square" rtlCol="1">
            <a:spAutoFit/>
          </a:bodyPr>
          <a:lstStyle/>
          <a:p>
            <a:r>
              <a:rPr lang="he-IL" sz="1200" dirty="0" smtClean="0">
                <a:solidFill>
                  <a:schemeClr val="bg1">
                    <a:lumMod val="50000"/>
                  </a:schemeClr>
                </a:solidFill>
                <a:latin typeface="Boker" pitchFamily="2" charset="-79"/>
                <a:cs typeface="Boker" pitchFamily="2" charset="-79"/>
              </a:rPr>
              <a:t>  </a:t>
            </a:r>
            <a:r>
              <a:rPr lang="he-IL" sz="1050" dirty="0" smtClean="0">
                <a:solidFill>
                  <a:schemeClr val="bg1">
                    <a:lumMod val="50000"/>
                  </a:schemeClr>
                </a:solidFill>
                <a:latin typeface="Boker" pitchFamily="2" charset="-79"/>
                <a:cs typeface="Boker" pitchFamily="2" charset="-79"/>
              </a:rPr>
              <a:t>מגורים</a:t>
            </a:r>
            <a:endParaRPr lang="he-IL" sz="1050" dirty="0">
              <a:solidFill>
                <a:schemeClr val="bg1">
                  <a:lumMod val="50000"/>
                </a:schemeClr>
              </a:solidFill>
              <a:latin typeface="Boker" pitchFamily="2" charset="-79"/>
              <a:cs typeface="Boker" pitchFamily="2" charset="-79"/>
            </a:endParaRPr>
          </a:p>
        </p:txBody>
      </p:sp>
      <p:sp>
        <p:nvSpPr>
          <p:cNvPr id="25" name="TextBox 24"/>
          <p:cNvSpPr txBox="1"/>
          <p:nvPr/>
        </p:nvSpPr>
        <p:spPr>
          <a:xfrm>
            <a:off x="672088" y="442851"/>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ציבורי</a:t>
            </a:r>
            <a:endParaRPr lang="he-IL" sz="1050" dirty="0">
              <a:latin typeface="Boker" pitchFamily="2" charset="-79"/>
              <a:cs typeface="Boker" pitchFamily="2" charset="-79"/>
            </a:endParaRPr>
          </a:p>
        </p:txBody>
      </p:sp>
      <p:cxnSp>
        <p:nvCxnSpPr>
          <p:cNvPr id="26" name="Straight Connector 25"/>
          <p:cNvCxnSpPr/>
          <p:nvPr/>
        </p:nvCxnSpPr>
        <p:spPr>
          <a:xfrm flipV="1">
            <a:off x="1688123" y="113211"/>
            <a:ext cx="0" cy="5416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233304" y="113211"/>
            <a:ext cx="0" cy="5344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228725" y="654029"/>
            <a:ext cx="4593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5153" y="512109"/>
            <a:ext cx="102456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07850" y="516731"/>
            <a:ext cx="2381" cy="128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222129" y="79132"/>
            <a:ext cx="466220" cy="246221"/>
          </a:xfrm>
          <a:prstGeom prst="rect">
            <a:avLst/>
          </a:prstGeom>
          <a:noFill/>
          <a:ln>
            <a:noFill/>
          </a:ln>
        </p:spPr>
        <p:txBody>
          <a:bodyPr wrap="square" rtlCol="1">
            <a:spAutoFit/>
          </a:bodyPr>
          <a:lstStyle/>
          <a:p>
            <a:r>
              <a:rPr lang="he-IL" sz="1000" dirty="0" smtClean="0">
                <a:latin typeface="Boker" pitchFamily="2" charset="-79"/>
                <a:cs typeface="Boker" pitchFamily="2" charset="-79"/>
              </a:rPr>
              <a:t>בתים</a:t>
            </a:r>
            <a:endParaRPr lang="he-IL" sz="1000" dirty="0">
              <a:latin typeface="Boker" pitchFamily="2" charset="-79"/>
              <a:cs typeface="Boker" pitchFamily="2" charset="-79"/>
            </a:endParaRPr>
          </a:p>
        </p:txBody>
      </p:sp>
      <p:cxnSp>
        <p:nvCxnSpPr>
          <p:cNvPr id="58" name="Straight Connector 57"/>
          <p:cNvCxnSpPr/>
          <p:nvPr/>
        </p:nvCxnSpPr>
        <p:spPr>
          <a:xfrm flipH="1">
            <a:off x="1233080" y="109743"/>
            <a:ext cx="4593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Picture 40" descr="ORIG_04.tif"/>
          <p:cNvPicPr>
            <a:picLocks noChangeAspect="1"/>
          </p:cNvPicPr>
          <p:nvPr/>
        </p:nvPicPr>
        <p:blipFill>
          <a:blip r:embed="rId4" cstate="print"/>
          <a:stretch>
            <a:fillRect/>
          </a:stretch>
        </p:blipFill>
        <p:spPr>
          <a:xfrm>
            <a:off x="215630" y="846791"/>
            <a:ext cx="8682186" cy="5787581"/>
          </a:xfrm>
          <a:prstGeom prst="rect">
            <a:avLst/>
          </a:prstGeom>
        </p:spPr>
      </p:pic>
      <p:sp>
        <p:nvSpPr>
          <p:cNvPr id="43" name="TextBox 42"/>
          <p:cNvSpPr txBox="1"/>
          <p:nvPr/>
        </p:nvSpPr>
        <p:spPr>
          <a:xfrm>
            <a:off x="1216273" y="187572"/>
            <a:ext cx="466220" cy="246221"/>
          </a:xfrm>
          <a:prstGeom prst="rect">
            <a:avLst/>
          </a:prstGeom>
          <a:noFill/>
          <a:ln>
            <a:noFill/>
          </a:ln>
        </p:spPr>
        <p:txBody>
          <a:bodyPr wrap="square" rtlCol="1">
            <a:spAutoFit/>
          </a:bodyPr>
          <a:lstStyle/>
          <a:p>
            <a:r>
              <a:rPr lang="he-IL" sz="1000" dirty="0" smtClean="0">
                <a:latin typeface="Boker" pitchFamily="2" charset="-79"/>
                <a:cs typeface="Boker" pitchFamily="2" charset="-79"/>
              </a:rPr>
              <a:t>דירות</a:t>
            </a:r>
            <a:endParaRPr lang="he-IL" sz="1000" dirty="0">
              <a:latin typeface="Boker" pitchFamily="2" charset="-79"/>
              <a:cs typeface="Boker" pitchFamily="2" charset="-79"/>
            </a:endParaRPr>
          </a:p>
        </p:txBody>
      </p:sp>
      <p:sp>
        <p:nvSpPr>
          <p:cNvPr id="44" name="TextBox 43"/>
          <p:cNvSpPr txBox="1"/>
          <p:nvPr/>
        </p:nvSpPr>
        <p:spPr>
          <a:xfrm>
            <a:off x="1228001" y="322388"/>
            <a:ext cx="466220" cy="246221"/>
          </a:xfrm>
          <a:prstGeom prst="rect">
            <a:avLst/>
          </a:prstGeom>
          <a:noFill/>
          <a:ln>
            <a:noFill/>
          </a:ln>
        </p:spPr>
        <p:txBody>
          <a:bodyPr wrap="square" rtlCol="1">
            <a:spAutoFit/>
          </a:bodyPr>
          <a:lstStyle/>
          <a:p>
            <a:r>
              <a:rPr lang="he-IL" sz="1000" dirty="0" smtClean="0">
                <a:latin typeface="Boker" pitchFamily="2" charset="-79"/>
                <a:cs typeface="Boker" pitchFamily="2" charset="-79"/>
              </a:rPr>
              <a:t>בתכנון</a:t>
            </a:r>
            <a:endParaRPr lang="he-IL" sz="1000" dirty="0">
              <a:latin typeface="Boker" pitchFamily="2" charset="-79"/>
              <a:cs typeface="Boker" pitchFamily="2" charset="-79"/>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לוגו לאתר.bmp"/>
          <p:cNvPicPr>
            <a:picLocks noChangeAspect="1"/>
          </p:cNvPicPr>
          <p:nvPr/>
        </p:nvPicPr>
        <p:blipFill>
          <a:blip r:embed="rId3" cstate="print"/>
          <a:srcRect l="60318" t="65976" r="4414" b="9051"/>
          <a:stretch>
            <a:fillRect/>
          </a:stretch>
        </p:blipFill>
        <p:spPr>
          <a:xfrm>
            <a:off x="6718779" y="360484"/>
            <a:ext cx="2019300" cy="135361"/>
          </a:xfrm>
          <a:prstGeom prst="rect">
            <a:avLst/>
          </a:prstGeom>
        </p:spPr>
      </p:pic>
      <p:sp>
        <p:nvSpPr>
          <p:cNvPr id="5" name="Rectangle 4"/>
          <p:cNvSpPr/>
          <p:nvPr/>
        </p:nvSpPr>
        <p:spPr>
          <a:xfrm>
            <a:off x="8474869" y="521233"/>
            <a:ext cx="434659" cy="11181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p:cNvSpPr/>
          <p:nvPr/>
        </p:nvSpPr>
        <p:spPr>
          <a:xfrm>
            <a:off x="8847616" y="248194"/>
            <a:ext cx="61913" cy="26908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p:cNvSpPr/>
          <p:nvPr/>
        </p:nvSpPr>
        <p:spPr>
          <a:xfrm>
            <a:off x="8842854" y="152944"/>
            <a:ext cx="66673" cy="6191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p:cNvSpPr/>
          <p:nvPr/>
        </p:nvSpPr>
        <p:spPr>
          <a:xfrm>
            <a:off x="8473759" y="76200"/>
            <a:ext cx="61913" cy="257727"/>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2" name="Straight Connector 51"/>
          <p:cNvCxnSpPr/>
          <p:nvPr/>
        </p:nvCxnSpPr>
        <p:spPr>
          <a:xfrm flipH="1">
            <a:off x="8540436" y="104367"/>
            <a:ext cx="4429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983347" y="105320"/>
            <a:ext cx="0" cy="407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530912" y="90079"/>
            <a:ext cx="315432" cy="0"/>
          </a:xfrm>
          <a:prstGeom prst="line">
            <a:avLst/>
          </a:prstGeom>
          <a:ln w="285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535673" y="105320"/>
            <a:ext cx="0" cy="2238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88123" y="517025"/>
            <a:ext cx="72945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3173" y="466013"/>
            <a:ext cx="614724"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דף הבית</a:t>
            </a:r>
            <a:endParaRPr lang="he-IL" sz="1050" dirty="0">
              <a:latin typeface="Boker" pitchFamily="2" charset="-79"/>
              <a:cs typeface="Boker" pitchFamily="2" charset="-79"/>
            </a:endParaRPr>
          </a:p>
        </p:txBody>
      </p:sp>
      <p:sp>
        <p:nvSpPr>
          <p:cNvPr id="21" name="TextBox 20"/>
          <p:cNvSpPr txBox="1"/>
          <p:nvPr/>
        </p:nvSpPr>
        <p:spPr>
          <a:xfrm>
            <a:off x="1558998" y="451642"/>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אודותינו</a:t>
            </a:r>
            <a:endParaRPr lang="he-IL" sz="1050" dirty="0">
              <a:latin typeface="Boker" pitchFamily="2" charset="-79"/>
              <a:cs typeface="Boker" pitchFamily="2" charset="-79"/>
            </a:endParaRPr>
          </a:p>
        </p:txBody>
      </p:sp>
      <p:sp>
        <p:nvSpPr>
          <p:cNvPr id="22" name="TextBox 21"/>
          <p:cNvSpPr txBox="1"/>
          <p:nvPr/>
        </p:nvSpPr>
        <p:spPr>
          <a:xfrm>
            <a:off x="247832" y="465931"/>
            <a:ext cx="648072"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צור קשר</a:t>
            </a:r>
            <a:endParaRPr lang="he-IL" sz="1050" dirty="0">
              <a:latin typeface="Boker" pitchFamily="2" charset="-79"/>
              <a:cs typeface="Boker" pitchFamily="2" charset="-79"/>
            </a:endParaRPr>
          </a:p>
        </p:txBody>
      </p:sp>
      <p:sp>
        <p:nvSpPr>
          <p:cNvPr id="23" name="TextBox 22"/>
          <p:cNvSpPr txBox="1"/>
          <p:nvPr/>
        </p:nvSpPr>
        <p:spPr>
          <a:xfrm>
            <a:off x="195254" y="452376"/>
            <a:ext cx="200948" cy="281049"/>
          </a:xfrm>
          <a:prstGeom prst="rect">
            <a:avLst/>
          </a:prstGeom>
          <a:noFill/>
          <a:ln>
            <a:noFill/>
          </a:ln>
        </p:spPr>
        <p:txBody>
          <a:bodyPr wrap="square" rtlCol="1">
            <a:spAutoFit/>
          </a:bodyPr>
          <a:lstStyle/>
          <a:p>
            <a:r>
              <a:rPr lang="en-US" sz="1200" dirty="0" smtClean="0">
                <a:latin typeface="Boker" pitchFamily="2" charset="-79"/>
                <a:cs typeface="Boker" pitchFamily="2" charset="-79"/>
              </a:rPr>
              <a:t>f</a:t>
            </a:r>
            <a:endParaRPr lang="he-IL" sz="1200" dirty="0">
              <a:latin typeface="Boker" pitchFamily="2" charset="-79"/>
              <a:cs typeface="Boker" pitchFamily="2" charset="-79"/>
            </a:endParaRPr>
          </a:p>
        </p:txBody>
      </p:sp>
      <p:sp>
        <p:nvSpPr>
          <p:cNvPr id="24" name="TextBox 23"/>
          <p:cNvSpPr txBox="1"/>
          <p:nvPr/>
        </p:nvSpPr>
        <p:spPr>
          <a:xfrm>
            <a:off x="1118297" y="442849"/>
            <a:ext cx="648072" cy="276999"/>
          </a:xfrm>
          <a:prstGeom prst="rect">
            <a:avLst/>
          </a:prstGeom>
          <a:noFill/>
          <a:ln>
            <a:noFill/>
          </a:ln>
        </p:spPr>
        <p:txBody>
          <a:bodyPr wrap="square" rtlCol="1">
            <a:spAutoFit/>
          </a:bodyPr>
          <a:lstStyle/>
          <a:p>
            <a:r>
              <a:rPr lang="he-IL" sz="1200" dirty="0" smtClean="0">
                <a:solidFill>
                  <a:schemeClr val="bg1">
                    <a:lumMod val="50000"/>
                  </a:schemeClr>
                </a:solidFill>
                <a:latin typeface="Boker" pitchFamily="2" charset="-79"/>
                <a:cs typeface="Boker" pitchFamily="2" charset="-79"/>
              </a:rPr>
              <a:t>  </a:t>
            </a:r>
            <a:r>
              <a:rPr lang="he-IL" sz="1050" dirty="0" smtClean="0">
                <a:solidFill>
                  <a:schemeClr val="bg1">
                    <a:lumMod val="50000"/>
                  </a:schemeClr>
                </a:solidFill>
                <a:latin typeface="Boker" pitchFamily="2" charset="-79"/>
                <a:cs typeface="Boker" pitchFamily="2" charset="-79"/>
              </a:rPr>
              <a:t>מגורים</a:t>
            </a:r>
            <a:endParaRPr lang="he-IL" sz="1050" dirty="0">
              <a:solidFill>
                <a:schemeClr val="bg1">
                  <a:lumMod val="50000"/>
                </a:schemeClr>
              </a:solidFill>
              <a:latin typeface="Boker" pitchFamily="2" charset="-79"/>
              <a:cs typeface="Boker" pitchFamily="2" charset="-79"/>
            </a:endParaRPr>
          </a:p>
        </p:txBody>
      </p:sp>
      <p:sp>
        <p:nvSpPr>
          <p:cNvPr id="25" name="TextBox 24"/>
          <p:cNvSpPr txBox="1"/>
          <p:nvPr/>
        </p:nvSpPr>
        <p:spPr>
          <a:xfrm>
            <a:off x="672088" y="442851"/>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ציבורי</a:t>
            </a:r>
            <a:endParaRPr lang="he-IL" sz="1050" dirty="0">
              <a:latin typeface="Boker" pitchFamily="2" charset="-79"/>
              <a:cs typeface="Boker" pitchFamily="2" charset="-79"/>
            </a:endParaRPr>
          </a:p>
        </p:txBody>
      </p:sp>
      <p:cxnSp>
        <p:nvCxnSpPr>
          <p:cNvPr id="26" name="Straight Connector 25"/>
          <p:cNvCxnSpPr/>
          <p:nvPr/>
        </p:nvCxnSpPr>
        <p:spPr>
          <a:xfrm flipV="1">
            <a:off x="1688123" y="113212"/>
            <a:ext cx="0" cy="4035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233304" y="113212"/>
            <a:ext cx="0" cy="3987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5153" y="512109"/>
            <a:ext cx="102456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07850" y="516731"/>
            <a:ext cx="2381" cy="128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222129" y="79132"/>
            <a:ext cx="466220" cy="246221"/>
          </a:xfrm>
          <a:prstGeom prst="rect">
            <a:avLst/>
          </a:prstGeom>
          <a:noFill/>
          <a:ln>
            <a:noFill/>
          </a:ln>
        </p:spPr>
        <p:txBody>
          <a:bodyPr wrap="square" rtlCol="1">
            <a:spAutoFit/>
          </a:bodyPr>
          <a:lstStyle/>
          <a:p>
            <a:r>
              <a:rPr lang="he-IL" sz="1000" dirty="0" smtClean="0">
                <a:latin typeface="Boker" pitchFamily="2" charset="-79"/>
                <a:cs typeface="Boker" pitchFamily="2" charset="-79"/>
              </a:rPr>
              <a:t>בתים</a:t>
            </a:r>
            <a:endParaRPr lang="he-IL" sz="1000" dirty="0">
              <a:latin typeface="Boker" pitchFamily="2" charset="-79"/>
              <a:cs typeface="Boker" pitchFamily="2" charset="-79"/>
            </a:endParaRPr>
          </a:p>
        </p:txBody>
      </p:sp>
      <p:cxnSp>
        <p:nvCxnSpPr>
          <p:cNvPr id="58" name="Straight Connector 57"/>
          <p:cNvCxnSpPr/>
          <p:nvPr/>
        </p:nvCxnSpPr>
        <p:spPr>
          <a:xfrm flipH="1">
            <a:off x="1233080" y="109743"/>
            <a:ext cx="4593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Picture 40" descr="ORIG_04.tif"/>
          <p:cNvPicPr>
            <a:picLocks noChangeAspect="1"/>
          </p:cNvPicPr>
          <p:nvPr/>
        </p:nvPicPr>
        <p:blipFill>
          <a:blip r:embed="rId4" cstate="print"/>
          <a:stretch>
            <a:fillRect/>
          </a:stretch>
        </p:blipFill>
        <p:spPr>
          <a:xfrm>
            <a:off x="215630" y="846791"/>
            <a:ext cx="8682186" cy="5787581"/>
          </a:xfrm>
          <a:prstGeom prst="rect">
            <a:avLst/>
          </a:prstGeom>
        </p:spPr>
      </p:pic>
      <p:sp>
        <p:nvSpPr>
          <p:cNvPr id="43" name="TextBox 42"/>
          <p:cNvSpPr txBox="1"/>
          <p:nvPr/>
        </p:nvSpPr>
        <p:spPr>
          <a:xfrm>
            <a:off x="1216273" y="187572"/>
            <a:ext cx="466220" cy="246221"/>
          </a:xfrm>
          <a:prstGeom prst="rect">
            <a:avLst/>
          </a:prstGeom>
          <a:noFill/>
          <a:ln>
            <a:noFill/>
          </a:ln>
        </p:spPr>
        <p:txBody>
          <a:bodyPr wrap="square" rtlCol="1">
            <a:spAutoFit/>
          </a:bodyPr>
          <a:lstStyle/>
          <a:p>
            <a:r>
              <a:rPr lang="he-IL" sz="1000" dirty="0" smtClean="0">
                <a:latin typeface="Boker" pitchFamily="2" charset="-79"/>
                <a:cs typeface="Boker" pitchFamily="2" charset="-79"/>
              </a:rPr>
              <a:t>דירות</a:t>
            </a:r>
            <a:endParaRPr lang="he-IL" sz="1000" dirty="0">
              <a:latin typeface="Boker" pitchFamily="2" charset="-79"/>
              <a:cs typeface="Boker" pitchFamily="2" charset="-79"/>
            </a:endParaRPr>
          </a:p>
        </p:txBody>
      </p:sp>
      <p:sp>
        <p:nvSpPr>
          <p:cNvPr id="44" name="TextBox 43"/>
          <p:cNvSpPr txBox="1"/>
          <p:nvPr/>
        </p:nvSpPr>
        <p:spPr>
          <a:xfrm>
            <a:off x="1228001" y="322388"/>
            <a:ext cx="466220" cy="246221"/>
          </a:xfrm>
          <a:prstGeom prst="rect">
            <a:avLst/>
          </a:prstGeom>
          <a:noFill/>
          <a:ln>
            <a:noFill/>
          </a:ln>
        </p:spPr>
        <p:txBody>
          <a:bodyPr wrap="square" rtlCol="1">
            <a:spAutoFit/>
          </a:bodyPr>
          <a:lstStyle/>
          <a:p>
            <a:r>
              <a:rPr lang="he-IL" sz="1000" dirty="0" smtClean="0">
                <a:latin typeface="Boker" pitchFamily="2" charset="-79"/>
                <a:cs typeface="Boker" pitchFamily="2" charset="-79"/>
              </a:rPr>
              <a:t>בתכנון</a:t>
            </a:r>
            <a:endParaRPr lang="he-IL" sz="1000" dirty="0">
              <a:latin typeface="Boker" pitchFamily="2" charset="-79"/>
              <a:cs typeface="Boker" pitchFamily="2" charset="-79"/>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לוגו לאתר.bmp"/>
          <p:cNvPicPr>
            <a:picLocks noChangeAspect="1"/>
          </p:cNvPicPr>
          <p:nvPr/>
        </p:nvPicPr>
        <p:blipFill>
          <a:blip r:embed="rId3" cstate="print"/>
          <a:srcRect l="60318" t="65976" r="4414" b="9051"/>
          <a:stretch>
            <a:fillRect/>
          </a:stretch>
        </p:blipFill>
        <p:spPr>
          <a:xfrm>
            <a:off x="6718779" y="360484"/>
            <a:ext cx="2019300" cy="135361"/>
          </a:xfrm>
          <a:prstGeom prst="rect">
            <a:avLst/>
          </a:prstGeom>
        </p:spPr>
      </p:pic>
      <p:sp>
        <p:nvSpPr>
          <p:cNvPr id="5" name="Rectangle 4"/>
          <p:cNvSpPr/>
          <p:nvPr/>
        </p:nvSpPr>
        <p:spPr>
          <a:xfrm>
            <a:off x="8474869" y="521233"/>
            <a:ext cx="434659" cy="11181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p:cNvSpPr/>
          <p:nvPr/>
        </p:nvSpPr>
        <p:spPr>
          <a:xfrm>
            <a:off x="8847616" y="248194"/>
            <a:ext cx="61913" cy="26908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p:cNvSpPr/>
          <p:nvPr/>
        </p:nvSpPr>
        <p:spPr>
          <a:xfrm>
            <a:off x="8842854" y="152944"/>
            <a:ext cx="66673" cy="6191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p:cNvSpPr/>
          <p:nvPr/>
        </p:nvSpPr>
        <p:spPr>
          <a:xfrm>
            <a:off x="8473759" y="76200"/>
            <a:ext cx="61913" cy="257727"/>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2" name="Straight Connector 51"/>
          <p:cNvCxnSpPr/>
          <p:nvPr/>
        </p:nvCxnSpPr>
        <p:spPr>
          <a:xfrm flipH="1">
            <a:off x="8540436" y="104367"/>
            <a:ext cx="4429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983347" y="105320"/>
            <a:ext cx="0" cy="407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530912" y="90079"/>
            <a:ext cx="315432" cy="0"/>
          </a:xfrm>
          <a:prstGeom prst="line">
            <a:avLst/>
          </a:prstGeom>
          <a:ln w="285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535673" y="105320"/>
            <a:ext cx="0" cy="2238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88123" y="517025"/>
            <a:ext cx="72945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3173" y="466013"/>
            <a:ext cx="614724"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דף הבית</a:t>
            </a:r>
            <a:endParaRPr lang="he-IL" sz="1050" dirty="0">
              <a:latin typeface="Boker" pitchFamily="2" charset="-79"/>
              <a:cs typeface="Boker" pitchFamily="2" charset="-79"/>
            </a:endParaRPr>
          </a:p>
        </p:txBody>
      </p:sp>
      <p:sp>
        <p:nvSpPr>
          <p:cNvPr id="21" name="TextBox 20"/>
          <p:cNvSpPr txBox="1"/>
          <p:nvPr/>
        </p:nvSpPr>
        <p:spPr>
          <a:xfrm>
            <a:off x="1558998" y="451642"/>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אודותינו</a:t>
            </a:r>
            <a:endParaRPr lang="he-IL" sz="1050" dirty="0">
              <a:latin typeface="Boker" pitchFamily="2" charset="-79"/>
              <a:cs typeface="Boker" pitchFamily="2" charset="-79"/>
            </a:endParaRPr>
          </a:p>
        </p:txBody>
      </p:sp>
      <p:sp>
        <p:nvSpPr>
          <p:cNvPr id="22" name="TextBox 21"/>
          <p:cNvSpPr txBox="1"/>
          <p:nvPr/>
        </p:nvSpPr>
        <p:spPr>
          <a:xfrm>
            <a:off x="247832" y="465931"/>
            <a:ext cx="648072"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צור קשר</a:t>
            </a:r>
            <a:endParaRPr lang="he-IL" sz="1050" dirty="0">
              <a:latin typeface="Boker" pitchFamily="2" charset="-79"/>
              <a:cs typeface="Boker" pitchFamily="2" charset="-79"/>
            </a:endParaRPr>
          </a:p>
        </p:txBody>
      </p:sp>
      <p:sp>
        <p:nvSpPr>
          <p:cNvPr id="23" name="TextBox 22"/>
          <p:cNvSpPr txBox="1"/>
          <p:nvPr/>
        </p:nvSpPr>
        <p:spPr>
          <a:xfrm>
            <a:off x="195254" y="452376"/>
            <a:ext cx="200948" cy="281049"/>
          </a:xfrm>
          <a:prstGeom prst="rect">
            <a:avLst/>
          </a:prstGeom>
          <a:noFill/>
          <a:ln>
            <a:noFill/>
          </a:ln>
        </p:spPr>
        <p:txBody>
          <a:bodyPr wrap="square" rtlCol="1">
            <a:spAutoFit/>
          </a:bodyPr>
          <a:lstStyle/>
          <a:p>
            <a:r>
              <a:rPr lang="en-US" sz="1200" dirty="0" smtClean="0">
                <a:latin typeface="Boker" pitchFamily="2" charset="-79"/>
                <a:cs typeface="Boker" pitchFamily="2" charset="-79"/>
              </a:rPr>
              <a:t>f</a:t>
            </a:r>
            <a:endParaRPr lang="he-IL" sz="1200" dirty="0">
              <a:latin typeface="Boker" pitchFamily="2" charset="-79"/>
              <a:cs typeface="Boker" pitchFamily="2" charset="-79"/>
            </a:endParaRPr>
          </a:p>
        </p:txBody>
      </p:sp>
      <p:sp>
        <p:nvSpPr>
          <p:cNvPr id="24" name="TextBox 23"/>
          <p:cNvSpPr txBox="1"/>
          <p:nvPr/>
        </p:nvSpPr>
        <p:spPr>
          <a:xfrm>
            <a:off x="1118297" y="442849"/>
            <a:ext cx="648072" cy="276999"/>
          </a:xfrm>
          <a:prstGeom prst="rect">
            <a:avLst/>
          </a:prstGeom>
          <a:noFill/>
          <a:ln>
            <a:noFill/>
          </a:ln>
        </p:spPr>
        <p:txBody>
          <a:bodyPr wrap="square" rtlCol="1">
            <a:spAutoFit/>
          </a:bodyPr>
          <a:lstStyle/>
          <a:p>
            <a:r>
              <a:rPr lang="he-IL" sz="1200" dirty="0" smtClean="0">
                <a:solidFill>
                  <a:schemeClr val="bg1">
                    <a:lumMod val="50000"/>
                  </a:schemeClr>
                </a:solidFill>
                <a:latin typeface="Boker" pitchFamily="2" charset="-79"/>
                <a:cs typeface="Boker" pitchFamily="2" charset="-79"/>
              </a:rPr>
              <a:t>  </a:t>
            </a:r>
            <a:r>
              <a:rPr lang="he-IL" sz="1050" dirty="0" smtClean="0">
                <a:solidFill>
                  <a:schemeClr val="bg1">
                    <a:lumMod val="50000"/>
                  </a:schemeClr>
                </a:solidFill>
                <a:latin typeface="Boker" pitchFamily="2" charset="-79"/>
                <a:cs typeface="Boker" pitchFamily="2" charset="-79"/>
              </a:rPr>
              <a:t>מגורים</a:t>
            </a:r>
            <a:endParaRPr lang="he-IL" sz="1050" dirty="0">
              <a:solidFill>
                <a:schemeClr val="bg1">
                  <a:lumMod val="50000"/>
                </a:schemeClr>
              </a:solidFill>
              <a:latin typeface="Boker" pitchFamily="2" charset="-79"/>
              <a:cs typeface="Boker" pitchFamily="2" charset="-79"/>
            </a:endParaRPr>
          </a:p>
        </p:txBody>
      </p:sp>
      <p:sp>
        <p:nvSpPr>
          <p:cNvPr id="25" name="TextBox 24"/>
          <p:cNvSpPr txBox="1"/>
          <p:nvPr/>
        </p:nvSpPr>
        <p:spPr>
          <a:xfrm>
            <a:off x="672088" y="442851"/>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ציבורי</a:t>
            </a:r>
            <a:endParaRPr lang="he-IL" sz="1050" dirty="0">
              <a:latin typeface="Boker" pitchFamily="2" charset="-79"/>
              <a:cs typeface="Boker" pitchFamily="2" charset="-79"/>
            </a:endParaRPr>
          </a:p>
        </p:txBody>
      </p:sp>
      <p:cxnSp>
        <p:nvCxnSpPr>
          <p:cNvPr id="26" name="Straight Connector 25"/>
          <p:cNvCxnSpPr/>
          <p:nvPr/>
        </p:nvCxnSpPr>
        <p:spPr>
          <a:xfrm flipV="1">
            <a:off x="1688123" y="518746"/>
            <a:ext cx="0" cy="1360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233304" y="509954"/>
            <a:ext cx="0" cy="1377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228725" y="654029"/>
            <a:ext cx="4593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5153" y="512109"/>
            <a:ext cx="102456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07850" y="516731"/>
            <a:ext cx="2381" cy="128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73" descr="ORIG_3.jpg"/>
          <p:cNvPicPr>
            <a:picLocks noChangeAspect="1"/>
          </p:cNvPicPr>
          <p:nvPr/>
        </p:nvPicPr>
        <p:blipFill>
          <a:blip r:embed="rId4" cstate="print"/>
          <a:stretch>
            <a:fillRect/>
          </a:stretch>
        </p:blipFill>
        <p:spPr>
          <a:xfrm>
            <a:off x="6345376" y="989373"/>
            <a:ext cx="2548992" cy="1701073"/>
          </a:xfrm>
          <a:prstGeom prst="rect">
            <a:avLst/>
          </a:prstGeom>
          <a:ln>
            <a:noFill/>
          </a:ln>
          <a:effectLst/>
        </p:spPr>
      </p:pic>
      <p:pic>
        <p:nvPicPr>
          <p:cNvPr id="75" name="Picture 74" descr="ORIG_2.jpg"/>
          <p:cNvPicPr>
            <a:picLocks noChangeAspect="1"/>
          </p:cNvPicPr>
          <p:nvPr/>
        </p:nvPicPr>
        <p:blipFill>
          <a:blip r:embed="rId5" cstate="print"/>
          <a:stretch>
            <a:fillRect/>
          </a:stretch>
        </p:blipFill>
        <p:spPr>
          <a:xfrm>
            <a:off x="3311939" y="989522"/>
            <a:ext cx="2539785" cy="1694928"/>
          </a:xfrm>
          <a:prstGeom prst="rect">
            <a:avLst/>
          </a:prstGeom>
        </p:spPr>
      </p:pic>
      <p:pic>
        <p:nvPicPr>
          <p:cNvPr id="76" name="Picture 75" descr="ORIG_1.jpg"/>
          <p:cNvPicPr>
            <a:picLocks noChangeAspect="1"/>
          </p:cNvPicPr>
          <p:nvPr/>
        </p:nvPicPr>
        <p:blipFill>
          <a:blip r:embed="rId6" cstate="print"/>
          <a:stretch>
            <a:fillRect/>
          </a:stretch>
        </p:blipFill>
        <p:spPr>
          <a:xfrm>
            <a:off x="232911" y="994811"/>
            <a:ext cx="2557942" cy="1707047"/>
          </a:xfrm>
          <a:prstGeom prst="rect">
            <a:avLst/>
          </a:prstGeom>
        </p:spPr>
      </p:pic>
      <p:pic>
        <p:nvPicPr>
          <p:cNvPr id="77" name="Picture 76" descr="ORIG_2.jpg"/>
          <p:cNvPicPr>
            <a:picLocks noChangeAspect="1"/>
          </p:cNvPicPr>
          <p:nvPr/>
        </p:nvPicPr>
        <p:blipFill>
          <a:blip r:embed="rId7" cstate="print"/>
          <a:stretch>
            <a:fillRect/>
          </a:stretch>
        </p:blipFill>
        <p:spPr>
          <a:xfrm>
            <a:off x="6355113" y="3054477"/>
            <a:ext cx="2543562" cy="1707557"/>
          </a:xfrm>
          <a:prstGeom prst="rect">
            <a:avLst/>
          </a:prstGeom>
        </p:spPr>
      </p:pic>
      <p:pic>
        <p:nvPicPr>
          <p:cNvPr id="78" name="Picture 77" descr="ORIG_3.jpg"/>
          <p:cNvPicPr>
            <a:picLocks noChangeAspect="1"/>
          </p:cNvPicPr>
          <p:nvPr/>
        </p:nvPicPr>
        <p:blipFill>
          <a:blip r:embed="rId4" cstate="print"/>
          <a:stretch>
            <a:fillRect/>
          </a:stretch>
        </p:blipFill>
        <p:spPr>
          <a:xfrm>
            <a:off x="3316940" y="3045678"/>
            <a:ext cx="2524081" cy="1684449"/>
          </a:xfrm>
          <a:prstGeom prst="rect">
            <a:avLst/>
          </a:prstGeom>
          <a:ln>
            <a:noFill/>
          </a:ln>
          <a:effectLst/>
        </p:spPr>
      </p:pic>
      <p:pic>
        <p:nvPicPr>
          <p:cNvPr id="79" name="Picture 78" descr="ORIG_4.jpg"/>
          <p:cNvPicPr>
            <a:picLocks noChangeAspect="1"/>
          </p:cNvPicPr>
          <p:nvPr/>
        </p:nvPicPr>
        <p:blipFill>
          <a:blip r:embed="rId8" cstate="print"/>
          <a:srcRect l="1139" t="3243"/>
          <a:stretch>
            <a:fillRect/>
          </a:stretch>
        </p:blipFill>
        <p:spPr>
          <a:xfrm>
            <a:off x="237469" y="3054813"/>
            <a:ext cx="2538713" cy="1687516"/>
          </a:xfrm>
          <a:prstGeom prst="rect">
            <a:avLst/>
          </a:prstGeom>
        </p:spPr>
      </p:pic>
      <p:sp>
        <p:nvSpPr>
          <p:cNvPr id="80" name="Rectangle 79"/>
          <p:cNvSpPr/>
          <p:nvPr/>
        </p:nvSpPr>
        <p:spPr>
          <a:xfrm>
            <a:off x="241702" y="995082"/>
            <a:ext cx="2554941" cy="1704675"/>
          </a:xfrm>
          <a:prstGeom prst="rect">
            <a:avLst/>
          </a:prstGeom>
          <a:solidFill>
            <a:schemeClr val="bg1">
              <a:lumMod val="50000"/>
              <a:alpha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 name="TextBox 80"/>
          <p:cNvSpPr txBox="1"/>
          <p:nvPr/>
        </p:nvSpPr>
        <p:spPr>
          <a:xfrm>
            <a:off x="763516" y="1450458"/>
            <a:ext cx="1508119" cy="847978"/>
          </a:xfrm>
          <a:prstGeom prst="rect">
            <a:avLst/>
          </a:prstGeom>
          <a:noFill/>
          <a:ln>
            <a:noFill/>
          </a:ln>
        </p:spPr>
        <p:txBody>
          <a:bodyPr wrap="square" rtlCol="1">
            <a:spAutoFit/>
          </a:bodyPr>
          <a:lstStyle/>
          <a:p>
            <a:pPr algn="ctr"/>
            <a:r>
              <a:rPr lang="he-IL" sz="1200" dirty="0" smtClean="0">
                <a:solidFill>
                  <a:schemeClr val="bg1"/>
                </a:solidFill>
                <a:latin typeface="Boker" pitchFamily="2" charset="-79"/>
                <a:cs typeface="Boker" pitchFamily="2" charset="-79"/>
              </a:rPr>
              <a:t>בית דו-מישפחתי  ברמת השרון</a:t>
            </a:r>
          </a:p>
          <a:p>
            <a:pPr algn="ctr"/>
            <a:r>
              <a:rPr lang="he-IL" sz="1200" dirty="0" smtClean="0">
                <a:solidFill>
                  <a:schemeClr val="bg1"/>
                </a:solidFill>
                <a:latin typeface="Boker" pitchFamily="2" charset="-79"/>
                <a:cs typeface="Boker" pitchFamily="2" charset="-79"/>
              </a:rPr>
              <a:t>גודל מגרש: 650 מ"ר</a:t>
            </a:r>
          </a:p>
          <a:p>
            <a:pPr algn="ctr"/>
            <a:r>
              <a:rPr lang="he-IL" sz="1200" dirty="0" smtClean="0">
                <a:solidFill>
                  <a:schemeClr val="bg1"/>
                </a:solidFill>
                <a:latin typeface="Boker" pitchFamily="2" charset="-79"/>
                <a:cs typeface="Boker" pitchFamily="2" charset="-79"/>
              </a:rPr>
              <a:t>סה"כ שטח בנוי: 650 מ"ר</a:t>
            </a:r>
            <a:endParaRPr lang="he-IL" sz="1200" dirty="0">
              <a:solidFill>
                <a:schemeClr val="bg1"/>
              </a:solidFill>
              <a:latin typeface="Boker" pitchFamily="2" charset="-79"/>
              <a:cs typeface="Boker" pitchFamily="2" charset="-79"/>
            </a:endParaRPr>
          </a:p>
        </p:txBody>
      </p:sp>
      <p:pic>
        <p:nvPicPr>
          <p:cNvPr id="82" name="Picture 81" descr="ORIG_1.JPG"/>
          <p:cNvPicPr>
            <a:picLocks noChangeAspect="1"/>
          </p:cNvPicPr>
          <p:nvPr/>
        </p:nvPicPr>
        <p:blipFill>
          <a:blip r:embed="rId9" cstate="print"/>
          <a:stretch>
            <a:fillRect/>
          </a:stretch>
        </p:blipFill>
        <p:spPr>
          <a:xfrm>
            <a:off x="6346494" y="5131020"/>
            <a:ext cx="2552927" cy="1726980"/>
          </a:xfrm>
          <a:prstGeom prst="rect">
            <a:avLst/>
          </a:prstGeom>
        </p:spPr>
      </p:pic>
      <p:pic>
        <p:nvPicPr>
          <p:cNvPr id="83" name="Picture 82" descr="ORIG_4.jpg"/>
          <p:cNvPicPr>
            <a:picLocks noChangeAspect="1"/>
          </p:cNvPicPr>
          <p:nvPr/>
        </p:nvPicPr>
        <p:blipFill>
          <a:blip r:embed="rId8" cstate="print"/>
          <a:srcRect l="1139" t="3243"/>
          <a:stretch>
            <a:fillRect/>
          </a:stretch>
        </p:blipFill>
        <p:spPr>
          <a:xfrm>
            <a:off x="3330464" y="5170484"/>
            <a:ext cx="2538713" cy="1687516"/>
          </a:xfrm>
          <a:prstGeom prst="rect">
            <a:avLst/>
          </a:prstGeom>
        </p:spPr>
      </p:pic>
      <p:pic>
        <p:nvPicPr>
          <p:cNvPr id="84" name="Picture 83" descr="ORIG_2.jpg"/>
          <p:cNvPicPr>
            <a:picLocks noChangeAspect="1"/>
          </p:cNvPicPr>
          <p:nvPr/>
        </p:nvPicPr>
        <p:blipFill>
          <a:blip r:embed="rId7" cstate="print"/>
          <a:stretch>
            <a:fillRect/>
          </a:stretch>
        </p:blipFill>
        <p:spPr>
          <a:xfrm>
            <a:off x="242219" y="5141478"/>
            <a:ext cx="2543562" cy="170755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לוגו לאתר.bmp"/>
          <p:cNvPicPr>
            <a:picLocks noChangeAspect="1"/>
          </p:cNvPicPr>
          <p:nvPr/>
        </p:nvPicPr>
        <p:blipFill>
          <a:blip r:embed="rId3" cstate="print"/>
          <a:srcRect l="60318" t="65976" r="4414" b="9051"/>
          <a:stretch>
            <a:fillRect/>
          </a:stretch>
        </p:blipFill>
        <p:spPr>
          <a:xfrm>
            <a:off x="6718779" y="360484"/>
            <a:ext cx="2019300" cy="135361"/>
          </a:xfrm>
          <a:prstGeom prst="rect">
            <a:avLst/>
          </a:prstGeom>
        </p:spPr>
      </p:pic>
      <p:sp>
        <p:nvSpPr>
          <p:cNvPr id="5" name="Rectangle 4"/>
          <p:cNvSpPr/>
          <p:nvPr/>
        </p:nvSpPr>
        <p:spPr>
          <a:xfrm>
            <a:off x="8474869" y="521233"/>
            <a:ext cx="434659" cy="11181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p:cNvSpPr/>
          <p:nvPr/>
        </p:nvSpPr>
        <p:spPr>
          <a:xfrm>
            <a:off x="8847616" y="248194"/>
            <a:ext cx="61913" cy="26908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p:cNvSpPr/>
          <p:nvPr/>
        </p:nvSpPr>
        <p:spPr>
          <a:xfrm>
            <a:off x="8842854" y="152944"/>
            <a:ext cx="66673" cy="6191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p:cNvSpPr/>
          <p:nvPr/>
        </p:nvSpPr>
        <p:spPr>
          <a:xfrm>
            <a:off x="8473759" y="76200"/>
            <a:ext cx="61913" cy="257727"/>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2" name="Straight Connector 51"/>
          <p:cNvCxnSpPr/>
          <p:nvPr/>
        </p:nvCxnSpPr>
        <p:spPr>
          <a:xfrm flipH="1">
            <a:off x="8540436" y="104367"/>
            <a:ext cx="4429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983347" y="105320"/>
            <a:ext cx="0" cy="407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530912" y="90079"/>
            <a:ext cx="315432" cy="0"/>
          </a:xfrm>
          <a:prstGeom prst="line">
            <a:avLst/>
          </a:prstGeom>
          <a:ln w="285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535673" y="105320"/>
            <a:ext cx="0" cy="2238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88123" y="517025"/>
            <a:ext cx="72945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3173" y="466013"/>
            <a:ext cx="614724"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דף הבית</a:t>
            </a:r>
            <a:endParaRPr lang="he-IL" sz="1050" dirty="0">
              <a:latin typeface="Boker" pitchFamily="2" charset="-79"/>
              <a:cs typeface="Boker" pitchFamily="2" charset="-79"/>
            </a:endParaRPr>
          </a:p>
        </p:txBody>
      </p:sp>
      <p:sp>
        <p:nvSpPr>
          <p:cNvPr id="21" name="TextBox 20"/>
          <p:cNvSpPr txBox="1"/>
          <p:nvPr/>
        </p:nvSpPr>
        <p:spPr>
          <a:xfrm>
            <a:off x="1558998" y="451642"/>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אודותינו</a:t>
            </a:r>
            <a:endParaRPr lang="he-IL" sz="1050" dirty="0">
              <a:latin typeface="Boker" pitchFamily="2" charset="-79"/>
              <a:cs typeface="Boker" pitchFamily="2" charset="-79"/>
            </a:endParaRPr>
          </a:p>
        </p:txBody>
      </p:sp>
      <p:sp>
        <p:nvSpPr>
          <p:cNvPr id="22" name="TextBox 21"/>
          <p:cNvSpPr txBox="1"/>
          <p:nvPr/>
        </p:nvSpPr>
        <p:spPr>
          <a:xfrm>
            <a:off x="247832" y="465931"/>
            <a:ext cx="648072"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צור קשר</a:t>
            </a:r>
            <a:endParaRPr lang="he-IL" sz="1050" dirty="0">
              <a:latin typeface="Boker" pitchFamily="2" charset="-79"/>
              <a:cs typeface="Boker" pitchFamily="2" charset="-79"/>
            </a:endParaRPr>
          </a:p>
        </p:txBody>
      </p:sp>
      <p:sp>
        <p:nvSpPr>
          <p:cNvPr id="23" name="TextBox 22"/>
          <p:cNvSpPr txBox="1"/>
          <p:nvPr/>
        </p:nvSpPr>
        <p:spPr>
          <a:xfrm>
            <a:off x="195254" y="452376"/>
            <a:ext cx="200948" cy="281049"/>
          </a:xfrm>
          <a:prstGeom prst="rect">
            <a:avLst/>
          </a:prstGeom>
          <a:noFill/>
          <a:ln>
            <a:noFill/>
          </a:ln>
        </p:spPr>
        <p:txBody>
          <a:bodyPr wrap="square" rtlCol="1">
            <a:spAutoFit/>
          </a:bodyPr>
          <a:lstStyle/>
          <a:p>
            <a:r>
              <a:rPr lang="en-US" sz="1200" dirty="0" smtClean="0">
                <a:latin typeface="Boker" pitchFamily="2" charset="-79"/>
                <a:cs typeface="Boker" pitchFamily="2" charset="-79"/>
              </a:rPr>
              <a:t>f</a:t>
            </a:r>
            <a:endParaRPr lang="he-IL" sz="1200" dirty="0">
              <a:latin typeface="Boker" pitchFamily="2" charset="-79"/>
              <a:cs typeface="Boker" pitchFamily="2" charset="-79"/>
            </a:endParaRPr>
          </a:p>
        </p:txBody>
      </p:sp>
      <p:sp>
        <p:nvSpPr>
          <p:cNvPr id="24" name="TextBox 23"/>
          <p:cNvSpPr txBox="1"/>
          <p:nvPr/>
        </p:nvSpPr>
        <p:spPr>
          <a:xfrm>
            <a:off x="1118297" y="442849"/>
            <a:ext cx="648072" cy="276999"/>
          </a:xfrm>
          <a:prstGeom prst="rect">
            <a:avLst/>
          </a:prstGeom>
          <a:noFill/>
          <a:ln>
            <a:noFill/>
          </a:ln>
        </p:spPr>
        <p:txBody>
          <a:bodyPr wrap="square" rtlCol="1">
            <a:spAutoFit/>
          </a:bodyPr>
          <a:lstStyle/>
          <a:p>
            <a:r>
              <a:rPr lang="he-IL" sz="1200" dirty="0" smtClean="0">
                <a:solidFill>
                  <a:schemeClr val="bg1">
                    <a:lumMod val="50000"/>
                  </a:schemeClr>
                </a:solidFill>
                <a:latin typeface="Boker" pitchFamily="2" charset="-79"/>
                <a:cs typeface="Boker" pitchFamily="2" charset="-79"/>
              </a:rPr>
              <a:t>  </a:t>
            </a:r>
            <a:r>
              <a:rPr lang="he-IL" sz="1050" dirty="0" smtClean="0">
                <a:solidFill>
                  <a:schemeClr val="bg1">
                    <a:lumMod val="50000"/>
                  </a:schemeClr>
                </a:solidFill>
                <a:latin typeface="Boker" pitchFamily="2" charset="-79"/>
                <a:cs typeface="Boker" pitchFamily="2" charset="-79"/>
              </a:rPr>
              <a:t>מגורים</a:t>
            </a:r>
            <a:endParaRPr lang="he-IL" sz="1050" dirty="0">
              <a:solidFill>
                <a:schemeClr val="bg1">
                  <a:lumMod val="50000"/>
                </a:schemeClr>
              </a:solidFill>
              <a:latin typeface="Boker" pitchFamily="2" charset="-79"/>
              <a:cs typeface="Boker" pitchFamily="2" charset="-79"/>
            </a:endParaRPr>
          </a:p>
        </p:txBody>
      </p:sp>
      <p:sp>
        <p:nvSpPr>
          <p:cNvPr id="25" name="TextBox 24"/>
          <p:cNvSpPr txBox="1"/>
          <p:nvPr/>
        </p:nvSpPr>
        <p:spPr>
          <a:xfrm>
            <a:off x="672088" y="442851"/>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ציבורי</a:t>
            </a:r>
            <a:endParaRPr lang="he-IL" sz="1050" dirty="0">
              <a:latin typeface="Boker" pitchFamily="2" charset="-79"/>
              <a:cs typeface="Boker" pitchFamily="2" charset="-79"/>
            </a:endParaRPr>
          </a:p>
        </p:txBody>
      </p:sp>
      <p:cxnSp>
        <p:nvCxnSpPr>
          <p:cNvPr id="26" name="Straight Connector 25"/>
          <p:cNvCxnSpPr/>
          <p:nvPr/>
        </p:nvCxnSpPr>
        <p:spPr>
          <a:xfrm flipV="1">
            <a:off x="1688123" y="518746"/>
            <a:ext cx="0" cy="1360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233304" y="509954"/>
            <a:ext cx="0" cy="1377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228725" y="654029"/>
            <a:ext cx="4593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5153" y="512109"/>
            <a:ext cx="102456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07850" y="516731"/>
            <a:ext cx="2381" cy="128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4" descr="ORIG_04.tif"/>
          <p:cNvPicPr>
            <a:picLocks noChangeAspect="1"/>
          </p:cNvPicPr>
          <p:nvPr/>
        </p:nvPicPr>
        <p:blipFill>
          <a:blip r:embed="rId4" cstate="print"/>
          <a:stretch>
            <a:fillRect/>
          </a:stretch>
        </p:blipFill>
        <p:spPr>
          <a:xfrm>
            <a:off x="216037" y="741287"/>
            <a:ext cx="8681371" cy="5787581"/>
          </a:xfrm>
          <a:prstGeom prst="rect">
            <a:avLst/>
          </a:prstGeom>
        </p:spPr>
      </p:pic>
      <p:cxnSp>
        <p:nvCxnSpPr>
          <p:cNvPr id="36" name="Straight Connector 35"/>
          <p:cNvCxnSpPr/>
          <p:nvPr/>
        </p:nvCxnSpPr>
        <p:spPr>
          <a:xfrm>
            <a:off x="211015" y="6744910"/>
            <a:ext cx="86780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847" y="6545833"/>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גלריה</a:t>
            </a:r>
            <a:endParaRPr lang="he-IL" sz="1050" dirty="0">
              <a:latin typeface="Boker" pitchFamily="2" charset="-79"/>
              <a:cs typeface="Boker" pitchFamily="2" charset="-79"/>
            </a:endParaRPr>
          </a:p>
        </p:txBody>
      </p:sp>
      <p:sp>
        <p:nvSpPr>
          <p:cNvPr id="42" name="Right Triangle 41"/>
          <p:cNvSpPr/>
          <p:nvPr/>
        </p:nvSpPr>
        <p:spPr>
          <a:xfrm rot="13500000">
            <a:off x="773710" y="6648346"/>
            <a:ext cx="62302" cy="62302"/>
          </a:xfrm>
          <a:prstGeom prst="rtTriangl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TextBox 43"/>
          <p:cNvSpPr txBox="1"/>
          <p:nvPr/>
        </p:nvSpPr>
        <p:spPr>
          <a:xfrm>
            <a:off x="6418382" y="6548769"/>
            <a:ext cx="2538256"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בית ברמת השרון</a:t>
            </a:r>
            <a:endParaRPr lang="he-IL" sz="1050" dirty="0">
              <a:latin typeface="Boker" pitchFamily="2" charset="-79"/>
              <a:cs typeface="Boker" pitchFamily="2" charset="-79"/>
            </a:endParaRPr>
          </a:p>
        </p:txBody>
      </p:sp>
      <p:sp>
        <p:nvSpPr>
          <p:cNvPr id="45" name="TextBox 44"/>
          <p:cNvSpPr txBox="1"/>
          <p:nvPr/>
        </p:nvSpPr>
        <p:spPr>
          <a:xfrm>
            <a:off x="773724" y="6545833"/>
            <a:ext cx="463433" cy="276999"/>
          </a:xfrm>
          <a:prstGeom prst="rect">
            <a:avLst/>
          </a:prstGeom>
          <a:noFill/>
          <a:ln>
            <a:noFill/>
          </a:ln>
        </p:spPr>
        <p:txBody>
          <a:bodyPr wrap="square" rtlCol="1">
            <a:spAutoFit/>
          </a:bodyPr>
          <a:lstStyle/>
          <a:p>
            <a:r>
              <a:rPr lang="he-IL" sz="1200" dirty="0" smtClean="0">
                <a:solidFill>
                  <a:schemeClr val="bg1">
                    <a:lumMod val="50000"/>
                  </a:schemeClr>
                </a:solidFill>
                <a:latin typeface="Boker" pitchFamily="2" charset="-79"/>
                <a:cs typeface="Boker" pitchFamily="2" charset="-79"/>
              </a:rPr>
              <a:t>1/10</a:t>
            </a:r>
            <a:endParaRPr lang="he-IL" sz="1050" dirty="0">
              <a:solidFill>
                <a:schemeClr val="bg1">
                  <a:lumMod val="50000"/>
                </a:schemeClr>
              </a:solidFill>
              <a:latin typeface="Boker" pitchFamily="2" charset="-79"/>
              <a:cs typeface="Boker" pitchFamily="2" charset="-79"/>
            </a:endParaRPr>
          </a:p>
        </p:txBody>
      </p:sp>
      <p:sp>
        <p:nvSpPr>
          <p:cNvPr id="46" name="TextBox 45"/>
          <p:cNvSpPr txBox="1"/>
          <p:nvPr/>
        </p:nvSpPr>
        <p:spPr>
          <a:xfrm>
            <a:off x="597877" y="6545805"/>
            <a:ext cx="1351458" cy="285819"/>
          </a:xfrm>
          <a:prstGeom prst="rect">
            <a:avLst/>
          </a:prstGeom>
          <a:noFill/>
          <a:ln>
            <a:noFill/>
          </a:ln>
        </p:spPr>
        <p:txBody>
          <a:bodyPr wrap="square" rtlCol="1">
            <a:spAutoFit/>
          </a:bodyPr>
          <a:lstStyle/>
          <a:p>
            <a:r>
              <a:rPr lang="he-IL" sz="1200" dirty="0" smtClean="0">
                <a:latin typeface="Boker" pitchFamily="2" charset="-79"/>
                <a:cs typeface="Boker" pitchFamily="2" charset="-79"/>
              </a:rPr>
              <a:t>תכנית וטקסט</a:t>
            </a:r>
            <a:endParaRPr lang="he-IL" sz="1050" dirty="0">
              <a:latin typeface="Boker" pitchFamily="2" charset="-79"/>
              <a:cs typeface="Boker" pitchFamily="2" charset="-79"/>
            </a:endParaRPr>
          </a:p>
        </p:txBody>
      </p:sp>
      <p:sp>
        <p:nvSpPr>
          <p:cNvPr id="30" name="Right Triangle 29"/>
          <p:cNvSpPr/>
          <p:nvPr/>
        </p:nvSpPr>
        <p:spPr>
          <a:xfrm rot="2700000">
            <a:off x="596218" y="6650727"/>
            <a:ext cx="62302" cy="62302"/>
          </a:xfrm>
          <a:prstGeom prst="rtTriangl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לוגו לאתר.bmp"/>
          <p:cNvPicPr>
            <a:picLocks noChangeAspect="1"/>
          </p:cNvPicPr>
          <p:nvPr/>
        </p:nvPicPr>
        <p:blipFill>
          <a:blip r:embed="rId3" cstate="print"/>
          <a:srcRect l="60318" t="65976" r="4414" b="9051"/>
          <a:stretch>
            <a:fillRect/>
          </a:stretch>
        </p:blipFill>
        <p:spPr>
          <a:xfrm>
            <a:off x="6718779" y="360484"/>
            <a:ext cx="2019300" cy="135361"/>
          </a:xfrm>
          <a:prstGeom prst="rect">
            <a:avLst/>
          </a:prstGeom>
        </p:spPr>
      </p:pic>
      <p:sp>
        <p:nvSpPr>
          <p:cNvPr id="5" name="Rectangle 4"/>
          <p:cNvSpPr/>
          <p:nvPr/>
        </p:nvSpPr>
        <p:spPr>
          <a:xfrm>
            <a:off x="8474869" y="521233"/>
            <a:ext cx="434659" cy="11181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p:cNvSpPr/>
          <p:nvPr/>
        </p:nvSpPr>
        <p:spPr>
          <a:xfrm>
            <a:off x="8847616" y="248194"/>
            <a:ext cx="61913" cy="26908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p:cNvSpPr/>
          <p:nvPr/>
        </p:nvSpPr>
        <p:spPr>
          <a:xfrm>
            <a:off x="8842854" y="152944"/>
            <a:ext cx="66673" cy="6191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p:cNvSpPr/>
          <p:nvPr/>
        </p:nvSpPr>
        <p:spPr>
          <a:xfrm>
            <a:off x="8473759" y="76200"/>
            <a:ext cx="61913" cy="257727"/>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2" name="Straight Connector 51"/>
          <p:cNvCxnSpPr/>
          <p:nvPr/>
        </p:nvCxnSpPr>
        <p:spPr>
          <a:xfrm flipH="1">
            <a:off x="8540436" y="104367"/>
            <a:ext cx="4429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983347" y="105320"/>
            <a:ext cx="0" cy="407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530912" y="90079"/>
            <a:ext cx="315432" cy="0"/>
          </a:xfrm>
          <a:prstGeom prst="line">
            <a:avLst/>
          </a:prstGeom>
          <a:ln w="285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535673" y="105320"/>
            <a:ext cx="0" cy="2238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88123" y="517025"/>
            <a:ext cx="72945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3173" y="466013"/>
            <a:ext cx="614724"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דף הבית</a:t>
            </a:r>
            <a:endParaRPr lang="he-IL" sz="1050" dirty="0">
              <a:latin typeface="Boker" pitchFamily="2" charset="-79"/>
              <a:cs typeface="Boker" pitchFamily="2" charset="-79"/>
            </a:endParaRPr>
          </a:p>
        </p:txBody>
      </p:sp>
      <p:sp>
        <p:nvSpPr>
          <p:cNvPr id="21" name="TextBox 20"/>
          <p:cNvSpPr txBox="1"/>
          <p:nvPr/>
        </p:nvSpPr>
        <p:spPr>
          <a:xfrm>
            <a:off x="1558998" y="451642"/>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אודותינו</a:t>
            </a:r>
            <a:endParaRPr lang="he-IL" sz="1050" dirty="0">
              <a:latin typeface="Boker" pitchFamily="2" charset="-79"/>
              <a:cs typeface="Boker" pitchFamily="2" charset="-79"/>
            </a:endParaRPr>
          </a:p>
        </p:txBody>
      </p:sp>
      <p:sp>
        <p:nvSpPr>
          <p:cNvPr id="22" name="TextBox 21"/>
          <p:cNvSpPr txBox="1"/>
          <p:nvPr/>
        </p:nvSpPr>
        <p:spPr>
          <a:xfrm>
            <a:off x="247832" y="465931"/>
            <a:ext cx="648072"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צור קשר</a:t>
            </a:r>
            <a:endParaRPr lang="he-IL" sz="1050" dirty="0">
              <a:latin typeface="Boker" pitchFamily="2" charset="-79"/>
              <a:cs typeface="Boker" pitchFamily="2" charset="-79"/>
            </a:endParaRPr>
          </a:p>
        </p:txBody>
      </p:sp>
      <p:sp>
        <p:nvSpPr>
          <p:cNvPr id="23" name="TextBox 22"/>
          <p:cNvSpPr txBox="1"/>
          <p:nvPr/>
        </p:nvSpPr>
        <p:spPr>
          <a:xfrm>
            <a:off x="195254" y="452376"/>
            <a:ext cx="200948" cy="281049"/>
          </a:xfrm>
          <a:prstGeom prst="rect">
            <a:avLst/>
          </a:prstGeom>
          <a:noFill/>
          <a:ln>
            <a:noFill/>
          </a:ln>
        </p:spPr>
        <p:txBody>
          <a:bodyPr wrap="square" rtlCol="1">
            <a:spAutoFit/>
          </a:bodyPr>
          <a:lstStyle/>
          <a:p>
            <a:r>
              <a:rPr lang="en-US" sz="1200" dirty="0" smtClean="0">
                <a:latin typeface="Boker" pitchFamily="2" charset="-79"/>
                <a:cs typeface="Boker" pitchFamily="2" charset="-79"/>
              </a:rPr>
              <a:t>f</a:t>
            </a:r>
            <a:endParaRPr lang="he-IL" sz="1200" dirty="0">
              <a:latin typeface="Boker" pitchFamily="2" charset="-79"/>
              <a:cs typeface="Boker" pitchFamily="2" charset="-79"/>
            </a:endParaRPr>
          </a:p>
        </p:txBody>
      </p:sp>
      <p:sp>
        <p:nvSpPr>
          <p:cNvPr id="24" name="TextBox 23"/>
          <p:cNvSpPr txBox="1"/>
          <p:nvPr/>
        </p:nvSpPr>
        <p:spPr>
          <a:xfrm>
            <a:off x="1118297" y="442849"/>
            <a:ext cx="648072" cy="276999"/>
          </a:xfrm>
          <a:prstGeom prst="rect">
            <a:avLst/>
          </a:prstGeom>
          <a:noFill/>
          <a:ln>
            <a:noFill/>
          </a:ln>
        </p:spPr>
        <p:txBody>
          <a:bodyPr wrap="square" rtlCol="1">
            <a:spAutoFit/>
          </a:bodyPr>
          <a:lstStyle/>
          <a:p>
            <a:r>
              <a:rPr lang="he-IL" sz="1200" dirty="0" smtClean="0">
                <a:solidFill>
                  <a:schemeClr val="bg1">
                    <a:lumMod val="50000"/>
                  </a:schemeClr>
                </a:solidFill>
                <a:latin typeface="Boker" pitchFamily="2" charset="-79"/>
                <a:cs typeface="Boker" pitchFamily="2" charset="-79"/>
              </a:rPr>
              <a:t>  </a:t>
            </a:r>
            <a:r>
              <a:rPr lang="he-IL" sz="1050" dirty="0" smtClean="0">
                <a:solidFill>
                  <a:schemeClr val="bg1">
                    <a:lumMod val="50000"/>
                  </a:schemeClr>
                </a:solidFill>
                <a:latin typeface="Boker" pitchFamily="2" charset="-79"/>
                <a:cs typeface="Boker" pitchFamily="2" charset="-79"/>
              </a:rPr>
              <a:t>מגורים</a:t>
            </a:r>
            <a:endParaRPr lang="he-IL" sz="1050" dirty="0">
              <a:solidFill>
                <a:schemeClr val="bg1">
                  <a:lumMod val="50000"/>
                </a:schemeClr>
              </a:solidFill>
              <a:latin typeface="Boker" pitchFamily="2" charset="-79"/>
              <a:cs typeface="Boker" pitchFamily="2" charset="-79"/>
            </a:endParaRPr>
          </a:p>
        </p:txBody>
      </p:sp>
      <p:sp>
        <p:nvSpPr>
          <p:cNvPr id="25" name="TextBox 24"/>
          <p:cNvSpPr txBox="1"/>
          <p:nvPr/>
        </p:nvSpPr>
        <p:spPr>
          <a:xfrm>
            <a:off x="672088" y="442851"/>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ציבורי</a:t>
            </a:r>
            <a:endParaRPr lang="he-IL" sz="1050" dirty="0">
              <a:latin typeface="Boker" pitchFamily="2" charset="-79"/>
              <a:cs typeface="Boker" pitchFamily="2" charset="-79"/>
            </a:endParaRPr>
          </a:p>
        </p:txBody>
      </p:sp>
      <p:cxnSp>
        <p:nvCxnSpPr>
          <p:cNvPr id="26" name="Straight Connector 25"/>
          <p:cNvCxnSpPr/>
          <p:nvPr/>
        </p:nvCxnSpPr>
        <p:spPr>
          <a:xfrm flipV="1">
            <a:off x="1688123" y="518746"/>
            <a:ext cx="0" cy="1360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233304" y="509954"/>
            <a:ext cx="0" cy="1377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228725" y="654029"/>
            <a:ext cx="4593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5153" y="512109"/>
            <a:ext cx="102456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07850" y="516731"/>
            <a:ext cx="2381" cy="128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4" descr="ORIG_04.tif"/>
          <p:cNvPicPr>
            <a:picLocks noChangeAspect="1"/>
          </p:cNvPicPr>
          <p:nvPr/>
        </p:nvPicPr>
        <p:blipFill>
          <a:blip r:embed="rId4" cstate="print"/>
          <a:stretch>
            <a:fillRect/>
          </a:stretch>
        </p:blipFill>
        <p:spPr>
          <a:xfrm>
            <a:off x="209645" y="758872"/>
            <a:ext cx="3858387" cy="5787581"/>
          </a:xfrm>
          <a:prstGeom prst="rect">
            <a:avLst/>
          </a:prstGeom>
        </p:spPr>
      </p:pic>
      <p:cxnSp>
        <p:nvCxnSpPr>
          <p:cNvPr id="36" name="Straight Connector 35"/>
          <p:cNvCxnSpPr/>
          <p:nvPr/>
        </p:nvCxnSpPr>
        <p:spPr>
          <a:xfrm>
            <a:off x="211015" y="6744910"/>
            <a:ext cx="86780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847" y="6545833"/>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גלריה</a:t>
            </a:r>
            <a:endParaRPr lang="he-IL" sz="1050" dirty="0">
              <a:latin typeface="Boker" pitchFamily="2" charset="-79"/>
              <a:cs typeface="Boker" pitchFamily="2" charset="-79"/>
            </a:endParaRPr>
          </a:p>
        </p:txBody>
      </p:sp>
      <p:sp>
        <p:nvSpPr>
          <p:cNvPr id="41" name="Right Triangle 40"/>
          <p:cNvSpPr/>
          <p:nvPr/>
        </p:nvSpPr>
        <p:spPr>
          <a:xfrm rot="2700000">
            <a:off x="596218" y="6650727"/>
            <a:ext cx="62302" cy="62302"/>
          </a:xfrm>
          <a:prstGeom prst="rtTriangl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ight Triangle 41"/>
          <p:cNvSpPr/>
          <p:nvPr/>
        </p:nvSpPr>
        <p:spPr>
          <a:xfrm rot="13500000">
            <a:off x="773710" y="6648346"/>
            <a:ext cx="62302" cy="62302"/>
          </a:xfrm>
          <a:prstGeom prst="rtTriangl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TextBox 43"/>
          <p:cNvSpPr txBox="1"/>
          <p:nvPr/>
        </p:nvSpPr>
        <p:spPr>
          <a:xfrm>
            <a:off x="6418382" y="6548769"/>
            <a:ext cx="2538256"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בית באבן יהודה</a:t>
            </a:r>
            <a:endParaRPr lang="he-IL" sz="1050" dirty="0">
              <a:latin typeface="Boker" pitchFamily="2" charset="-79"/>
              <a:cs typeface="Boker" pitchFamily="2" charset="-79"/>
            </a:endParaRPr>
          </a:p>
        </p:txBody>
      </p:sp>
      <p:sp>
        <p:nvSpPr>
          <p:cNvPr id="45" name="TextBox 44"/>
          <p:cNvSpPr txBox="1"/>
          <p:nvPr/>
        </p:nvSpPr>
        <p:spPr>
          <a:xfrm>
            <a:off x="808892" y="6545833"/>
            <a:ext cx="463433" cy="276999"/>
          </a:xfrm>
          <a:prstGeom prst="rect">
            <a:avLst/>
          </a:prstGeom>
          <a:noFill/>
          <a:ln>
            <a:noFill/>
          </a:ln>
        </p:spPr>
        <p:txBody>
          <a:bodyPr wrap="square" rtlCol="1">
            <a:spAutoFit/>
          </a:bodyPr>
          <a:lstStyle/>
          <a:p>
            <a:r>
              <a:rPr lang="he-IL" sz="1200" dirty="0" smtClean="0">
                <a:solidFill>
                  <a:schemeClr val="bg1">
                    <a:lumMod val="50000"/>
                  </a:schemeClr>
                </a:solidFill>
                <a:latin typeface="Boker" pitchFamily="2" charset="-79"/>
                <a:cs typeface="Boker" pitchFamily="2" charset="-79"/>
              </a:rPr>
              <a:t>2/10</a:t>
            </a:r>
            <a:endParaRPr lang="he-IL" sz="1050" dirty="0">
              <a:solidFill>
                <a:schemeClr val="bg1">
                  <a:lumMod val="50000"/>
                </a:schemeClr>
              </a:solidFill>
              <a:latin typeface="Boker" pitchFamily="2" charset="-79"/>
              <a:cs typeface="Boker" pitchFamily="2" charset="-79"/>
            </a:endParaRPr>
          </a:p>
        </p:txBody>
      </p:sp>
      <p:sp>
        <p:nvSpPr>
          <p:cNvPr id="31" name="TextBox 30"/>
          <p:cNvSpPr txBox="1"/>
          <p:nvPr/>
        </p:nvSpPr>
        <p:spPr>
          <a:xfrm>
            <a:off x="597877" y="6545805"/>
            <a:ext cx="1351458" cy="285819"/>
          </a:xfrm>
          <a:prstGeom prst="rect">
            <a:avLst/>
          </a:prstGeom>
          <a:noFill/>
          <a:ln>
            <a:noFill/>
          </a:ln>
        </p:spPr>
        <p:txBody>
          <a:bodyPr wrap="square" rtlCol="1">
            <a:spAutoFit/>
          </a:bodyPr>
          <a:lstStyle/>
          <a:p>
            <a:r>
              <a:rPr lang="he-IL" sz="1200" dirty="0" smtClean="0">
                <a:latin typeface="Boker" pitchFamily="2" charset="-79"/>
                <a:cs typeface="Boker" pitchFamily="2" charset="-79"/>
              </a:rPr>
              <a:t>תכנית וטקסט</a:t>
            </a:r>
            <a:endParaRPr lang="he-IL" sz="1050" dirty="0">
              <a:latin typeface="Boker" pitchFamily="2" charset="-79"/>
              <a:cs typeface="Boker" pitchFamily="2" charset="-79"/>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לוגו לאתר.bmp"/>
          <p:cNvPicPr>
            <a:picLocks noChangeAspect="1"/>
          </p:cNvPicPr>
          <p:nvPr/>
        </p:nvPicPr>
        <p:blipFill>
          <a:blip r:embed="rId3" cstate="print"/>
          <a:srcRect l="60318" t="65976" r="4414" b="9051"/>
          <a:stretch>
            <a:fillRect/>
          </a:stretch>
        </p:blipFill>
        <p:spPr>
          <a:xfrm>
            <a:off x="6718779" y="360484"/>
            <a:ext cx="2019300" cy="135361"/>
          </a:xfrm>
          <a:prstGeom prst="rect">
            <a:avLst/>
          </a:prstGeom>
        </p:spPr>
      </p:pic>
      <p:sp>
        <p:nvSpPr>
          <p:cNvPr id="5" name="Rectangle 4"/>
          <p:cNvSpPr/>
          <p:nvPr/>
        </p:nvSpPr>
        <p:spPr>
          <a:xfrm>
            <a:off x="8474869" y="521233"/>
            <a:ext cx="434659" cy="11181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p:cNvSpPr/>
          <p:nvPr/>
        </p:nvSpPr>
        <p:spPr>
          <a:xfrm>
            <a:off x="8847616" y="248194"/>
            <a:ext cx="61913" cy="26908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p:cNvSpPr/>
          <p:nvPr/>
        </p:nvSpPr>
        <p:spPr>
          <a:xfrm>
            <a:off x="8842854" y="152944"/>
            <a:ext cx="66673" cy="6191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p:cNvSpPr/>
          <p:nvPr/>
        </p:nvSpPr>
        <p:spPr>
          <a:xfrm>
            <a:off x="8473759" y="76200"/>
            <a:ext cx="61913" cy="257727"/>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2" name="Straight Connector 51"/>
          <p:cNvCxnSpPr/>
          <p:nvPr/>
        </p:nvCxnSpPr>
        <p:spPr>
          <a:xfrm flipH="1">
            <a:off x="8540436" y="104367"/>
            <a:ext cx="4429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983347" y="105320"/>
            <a:ext cx="0" cy="407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530912" y="90079"/>
            <a:ext cx="315432" cy="0"/>
          </a:xfrm>
          <a:prstGeom prst="line">
            <a:avLst/>
          </a:prstGeom>
          <a:ln w="285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535673" y="105320"/>
            <a:ext cx="0" cy="2238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88123" y="517025"/>
            <a:ext cx="72945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3173" y="466013"/>
            <a:ext cx="614724"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דף הבית</a:t>
            </a:r>
            <a:endParaRPr lang="he-IL" sz="1050" dirty="0">
              <a:latin typeface="Boker" pitchFamily="2" charset="-79"/>
              <a:cs typeface="Boker" pitchFamily="2" charset="-79"/>
            </a:endParaRPr>
          </a:p>
        </p:txBody>
      </p:sp>
      <p:sp>
        <p:nvSpPr>
          <p:cNvPr id="21" name="TextBox 20"/>
          <p:cNvSpPr txBox="1"/>
          <p:nvPr/>
        </p:nvSpPr>
        <p:spPr>
          <a:xfrm>
            <a:off x="1558998" y="451642"/>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אודותינו</a:t>
            </a:r>
            <a:endParaRPr lang="he-IL" sz="1050" dirty="0">
              <a:latin typeface="Boker" pitchFamily="2" charset="-79"/>
              <a:cs typeface="Boker" pitchFamily="2" charset="-79"/>
            </a:endParaRPr>
          </a:p>
        </p:txBody>
      </p:sp>
      <p:sp>
        <p:nvSpPr>
          <p:cNvPr id="22" name="TextBox 21"/>
          <p:cNvSpPr txBox="1"/>
          <p:nvPr/>
        </p:nvSpPr>
        <p:spPr>
          <a:xfrm>
            <a:off x="247832" y="465931"/>
            <a:ext cx="648072" cy="253916"/>
          </a:xfrm>
          <a:prstGeom prst="rect">
            <a:avLst/>
          </a:prstGeom>
          <a:noFill/>
          <a:ln>
            <a:noFill/>
          </a:ln>
        </p:spPr>
        <p:txBody>
          <a:bodyPr wrap="square" rtlCol="1">
            <a:spAutoFit/>
          </a:bodyPr>
          <a:lstStyle/>
          <a:p>
            <a:r>
              <a:rPr lang="he-IL" sz="1050" dirty="0" smtClean="0">
                <a:latin typeface="Boker" pitchFamily="2" charset="-79"/>
                <a:cs typeface="Boker" pitchFamily="2" charset="-79"/>
              </a:rPr>
              <a:t> צור קשר</a:t>
            </a:r>
            <a:endParaRPr lang="he-IL" sz="1050" dirty="0">
              <a:latin typeface="Boker" pitchFamily="2" charset="-79"/>
              <a:cs typeface="Boker" pitchFamily="2" charset="-79"/>
            </a:endParaRPr>
          </a:p>
        </p:txBody>
      </p:sp>
      <p:sp>
        <p:nvSpPr>
          <p:cNvPr id="23" name="TextBox 22"/>
          <p:cNvSpPr txBox="1"/>
          <p:nvPr/>
        </p:nvSpPr>
        <p:spPr>
          <a:xfrm>
            <a:off x="195254" y="452376"/>
            <a:ext cx="200948" cy="281049"/>
          </a:xfrm>
          <a:prstGeom prst="rect">
            <a:avLst/>
          </a:prstGeom>
          <a:noFill/>
          <a:ln>
            <a:noFill/>
          </a:ln>
        </p:spPr>
        <p:txBody>
          <a:bodyPr wrap="square" rtlCol="1">
            <a:spAutoFit/>
          </a:bodyPr>
          <a:lstStyle/>
          <a:p>
            <a:r>
              <a:rPr lang="en-US" sz="1200" dirty="0" smtClean="0">
                <a:latin typeface="Boker" pitchFamily="2" charset="-79"/>
                <a:cs typeface="Boker" pitchFamily="2" charset="-79"/>
              </a:rPr>
              <a:t>f</a:t>
            </a:r>
            <a:endParaRPr lang="he-IL" sz="1200" dirty="0">
              <a:latin typeface="Boker" pitchFamily="2" charset="-79"/>
              <a:cs typeface="Boker" pitchFamily="2" charset="-79"/>
            </a:endParaRPr>
          </a:p>
        </p:txBody>
      </p:sp>
      <p:sp>
        <p:nvSpPr>
          <p:cNvPr id="24" name="TextBox 23"/>
          <p:cNvSpPr txBox="1"/>
          <p:nvPr/>
        </p:nvSpPr>
        <p:spPr>
          <a:xfrm>
            <a:off x="1118297" y="442849"/>
            <a:ext cx="648072" cy="276999"/>
          </a:xfrm>
          <a:prstGeom prst="rect">
            <a:avLst/>
          </a:prstGeom>
          <a:noFill/>
          <a:ln>
            <a:noFill/>
          </a:ln>
        </p:spPr>
        <p:txBody>
          <a:bodyPr wrap="square" rtlCol="1">
            <a:spAutoFit/>
          </a:bodyPr>
          <a:lstStyle/>
          <a:p>
            <a:r>
              <a:rPr lang="he-IL" sz="1200" dirty="0" smtClean="0">
                <a:solidFill>
                  <a:schemeClr val="bg1">
                    <a:lumMod val="50000"/>
                  </a:schemeClr>
                </a:solidFill>
                <a:latin typeface="Boker" pitchFamily="2" charset="-79"/>
                <a:cs typeface="Boker" pitchFamily="2" charset="-79"/>
              </a:rPr>
              <a:t>  </a:t>
            </a:r>
            <a:r>
              <a:rPr lang="he-IL" sz="1050" dirty="0" smtClean="0">
                <a:solidFill>
                  <a:schemeClr val="bg1">
                    <a:lumMod val="50000"/>
                  </a:schemeClr>
                </a:solidFill>
                <a:latin typeface="Boker" pitchFamily="2" charset="-79"/>
                <a:cs typeface="Boker" pitchFamily="2" charset="-79"/>
              </a:rPr>
              <a:t>מגורים</a:t>
            </a:r>
            <a:endParaRPr lang="he-IL" sz="1050" dirty="0">
              <a:solidFill>
                <a:schemeClr val="bg1">
                  <a:lumMod val="50000"/>
                </a:schemeClr>
              </a:solidFill>
              <a:latin typeface="Boker" pitchFamily="2" charset="-79"/>
              <a:cs typeface="Boker" pitchFamily="2" charset="-79"/>
            </a:endParaRPr>
          </a:p>
        </p:txBody>
      </p:sp>
      <p:sp>
        <p:nvSpPr>
          <p:cNvPr id="25" name="TextBox 24"/>
          <p:cNvSpPr txBox="1"/>
          <p:nvPr/>
        </p:nvSpPr>
        <p:spPr>
          <a:xfrm>
            <a:off x="672088" y="442851"/>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  </a:t>
            </a:r>
            <a:r>
              <a:rPr lang="he-IL" sz="1050" dirty="0" smtClean="0">
                <a:latin typeface="Boker" pitchFamily="2" charset="-79"/>
                <a:cs typeface="Boker" pitchFamily="2" charset="-79"/>
              </a:rPr>
              <a:t>ציבורי</a:t>
            </a:r>
            <a:endParaRPr lang="he-IL" sz="1050" dirty="0">
              <a:latin typeface="Boker" pitchFamily="2" charset="-79"/>
              <a:cs typeface="Boker" pitchFamily="2" charset="-79"/>
            </a:endParaRPr>
          </a:p>
        </p:txBody>
      </p:sp>
      <p:cxnSp>
        <p:nvCxnSpPr>
          <p:cNvPr id="26" name="Straight Connector 25"/>
          <p:cNvCxnSpPr/>
          <p:nvPr/>
        </p:nvCxnSpPr>
        <p:spPr>
          <a:xfrm flipV="1">
            <a:off x="1688123" y="518746"/>
            <a:ext cx="0" cy="1360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233304" y="509954"/>
            <a:ext cx="0" cy="1377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228725" y="654029"/>
            <a:ext cx="4593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5153" y="512109"/>
            <a:ext cx="102456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07850" y="516731"/>
            <a:ext cx="2381" cy="128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11015" y="6744910"/>
            <a:ext cx="86780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847" y="6545833"/>
            <a:ext cx="648072"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גלריה</a:t>
            </a:r>
            <a:endParaRPr lang="he-IL" sz="1050" dirty="0">
              <a:latin typeface="Boker" pitchFamily="2" charset="-79"/>
              <a:cs typeface="Boker" pitchFamily="2" charset="-79"/>
            </a:endParaRPr>
          </a:p>
        </p:txBody>
      </p:sp>
      <p:sp>
        <p:nvSpPr>
          <p:cNvPr id="44" name="TextBox 43"/>
          <p:cNvSpPr txBox="1"/>
          <p:nvPr/>
        </p:nvSpPr>
        <p:spPr>
          <a:xfrm>
            <a:off x="6418382" y="6548769"/>
            <a:ext cx="2538256" cy="276999"/>
          </a:xfrm>
          <a:prstGeom prst="rect">
            <a:avLst/>
          </a:prstGeom>
          <a:noFill/>
          <a:ln>
            <a:noFill/>
          </a:ln>
        </p:spPr>
        <p:txBody>
          <a:bodyPr wrap="square" rtlCol="1">
            <a:spAutoFit/>
          </a:bodyPr>
          <a:lstStyle/>
          <a:p>
            <a:r>
              <a:rPr lang="he-IL" sz="1200" dirty="0" smtClean="0">
                <a:latin typeface="Boker" pitchFamily="2" charset="-79"/>
                <a:cs typeface="Boker" pitchFamily="2" charset="-79"/>
              </a:rPr>
              <a:t>בית באבן </a:t>
            </a:r>
            <a:r>
              <a:rPr lang="he-IL" sz="1200" dirty="0" smtClean="0">
                <a:latin typeface="Boker" pitchFamily="2" charset="-79"/>
                <a:cs typeface="Boker" pitchFamily="2" charset="-79"/>
              </a:rPr>
              <a:t>יהודה            צילום: אלעד שריג</a:t>
            </a:r>
            <a:endParaRPr lang="he-IL" sz="1050" dirty="0">
              <a:latin typeface="Boker" pitchFamily="2" charset="-79"/>
              <a:cs typeface="Boker" pitchFamily="2" charset="-79"/>
            </a:endParaRPr>
          </a:p>
        </p:txBody>
      </p:sp>
      <p:sp>
        <p:nvSpPr>
          <p:cNvPr id="31" name="Rectangle 30"/>
          <p:cNvSpPr/>
          <p:nvPr/>
        </p:nvSpPr>
        <p:spPr>
          <a:xfrm>
            <a:off x="817679" y="1925516"/>
            <a:ext cx="3675185" cy="3600986"/>
          </a:xfrm>
          <a:prstGeom prst="rect">
            <a:avLst/>
          </a:prstGeom>
          <a:noFill/>
        </p:spPr>
        <p:txBody>
          <a:bodyPr wrap="square">
            <a:spAutoFit/>
          </a:bodyPr>
          <a:lstStyle/>
          <a:p>
            <a:r>
              <a:rPr lang="he-IL" sz="1600" dirty="0" smtClean="0">
                <a:latin typeface="Boker" pitchFamily="2" charset="-79"/>
                <a:cs typeface="Boker" pitchFamily="2" charset="-79"/>
              </a:rPr>
              <a:t>בית באבן-יהודה </a:t>
            </a:r>
            <a:br>
              <a:rPr lang="he-IL" sz="1600" dirty="0" smtClean="0">
                <a:latin typeface="Boker" pitchFamily="2" charset="-79"/>
                <a:cs typeface="Boker" pitchFamily="2" charset="-79"/>
              </a:rPr>
            </a:br>
            <a:r>
              <a:rPr lang="he-IL" sz="1600" dirty="0" smtClean="0">
                <a:latin typeface="Boker" pitchFamily="2" charset="-79"/>
                <a:cs typeface="Boker" pitchFamily="2" charset="-79"/>
              </a:rPr>
              <a:t>גודל מגרש: 740 מ"ר </a:t>
            </a:r>
            <a:br>
              <a:rPr lang="he-IL" sz="1600" dirty="0" smtClean="0">
                <a:latin typeface="Boker" pitchFamily="2" charset="-79"/>
                <a:cs typeface="Boker" pitchFamily="2" charset="-79"/>
              </a:rPr>
            </a:br>
            <a:r>
              <a:rPr lang="he-IL" sz="1600" dirty="0" smtClean="0">
                <a:latin typeface="Boker" pitchFamily="2" charset="-79"/>
                <a:cs typeface="Boker" pitchFamily="2" charset="-79"/>
              </a:rPr>
              <a:t>סה"כ שטח בנוי: 520 מ"ר</a:t>
            </a:r>
            <a:r>
              <a:rPr lang="he-IL" sz="1200" b="1" dirty="0" smtClean="0">
                <a:latin typeface="Boker" pitchFamily="2" charset="-79"/>
                <a:cs typeface="Boker" pitchFamily="2" charset="-79"/>
              </a:rPr>
              <a:t/>
            </a:r>
            <a:br>
              <a:rPr lang="he-IL" sz="1200" b="1" dirty="0" smtClean="0">
                <a:latin typeface="Boker" pitchFamily="2" charset="-79"/>
                <a:cs typeface="Boker" pitchFamily="2" charset="-79"/>
              </a:rPr>
            </a:br>
            <a:r>
              <a:rPr lang="he-IL" sz="1200" dirty="0" smtClean="0">
                <a:latin typeface="Boker" pitchFamily="2" charset="-79"/>
                <a:cs typeface="Boker" pitchFamily="2" charset="-79"/>
              </a:rPr>
              <a:t>בית דו משפחתי.</a:t>
            </a:r>
            <a:br>
              <a:rPr lang="he-IL" sz="1200" dirty="0" smtClean="0">
                <a:latin typeface="Boker" pitchFamily="2" charset="-79"/>
                <a:cs typeface="Boker" pitchFamily="2" charset="-79"/>
              </a:rPr>
            </a:br>
            <a:r>
              <a:rPr lang="he-IL" sz="1200" dirty="0" smtClean="0">
                <a:latin typeface="Boker" pitchFamily="2" charset="-79"/>
                <a:cs typeface="Boker" pitchFamily="2" charset="-79"/>
              </a:rPr>
              <a:t>הבית מתאפיין בקוים נקיים. מבנה "ח" גדול מדגיש וממסגר את המבנה המרכזי של הבית. דלת הכניסה והיציאה אל החצר מקורות בפרגולות ברזל ועץ.</a:t>
            </a:r>
            <a:br>
              <a:rPr lang="he-IL" sz="1200" dirty="0" smtClean="0">
                <a:latin typeface="Boker" pitchFamily="2" charset="-79"/>
                <a:cs typeface="Boker" pitchFamily="2" charset="-79"/>
              </a:rPr>
            </a:br>
            <a:r>
              <a:rPr lang="he-IL" sz="1200" dirty="0" smtClean="0">
                <a:latin typeface="Boker" pitchFamily="2" charset="-79"/>
                <a:cs typeface="Boker" pitchFamily="2" charset="-79"/>
              </a:rPr>
              <a:t>הכניסה מודגשת בחלל כפול, המקבל ביטוי מבפנים ומבחוץ, ומפרידה בין שני החלקים העיקריים של הבית. מול דלת הכניסה, שמעליה חלון המשכי, ממוקמות מדרגות עץ על קונסטרוקצית ברזל קלה. המדרגות מחזקות את תחושת הזרימה של חלל הכניסה לכל חלקי הבית, ונגמרות בגשר קל, המרחף בחלל.</a:t>
            </a:r>
            <a:br>
              <a:rPr lang="he-IL" sz="1200" dirty="0" smtClean="0">
                <a:latin typeface="Boker" pitchFamily="2" charset="-79"/>
                <a:cs typeface="Boker" pitchFamily="2" charset="-79"/>
              </a:rPr>
            </a:br>
            <a:r>
              <a:rPr lang="he-IL" sz="1200" dirty="0" smtClean="0">
                <a:latin typeface="Boker" pitchFamily="2" charset="-79"/>
                <a:cs typeface="Boker" pitchFamily="2" charset="-79"/>
              </a:rPr>
              <a:t>פינת האוכל והסלון מוקמו בחלל הנפתח ומתחבר לגינה באמצעות פתח גדול, שבהמשכו מרפסת רחבת ידיים. בריכה, בקנה מידה משפחתי, חודרת לתוך מישור הריצוף ההמשכי, נראית מכל מקום, ומתחברת לחלל ירוק ודומיננטי, הזורם פנימה דרך הפתחים הגדולים. חומרי הגמר, כמו לבני סיליקט לבנות, מהווים במה לאלמנטים יחודיים של תאורה וריהוט.</a:t>
            </a:r>
            <a:br>
              <a:rPr lang="he-IL" sz="1200" dirty="0" smtClean="0">
                <a:latin typeface="Boker" pitchFamily="2" charset="-79"/>
                <a:cs typeface="Boker" pitchFamily="2" charset="-79"/>
              </a:rPr>
            </a:br>
            <a:r>
              <a:rPr lang="he-IL" sz="1200" dirty="0" smtClean="0">
                <a:latin typeface="Boker" pitchFamily="2" charset="-79"/>
                <a:cs typeface="Boker" pitchFamily="2" charset="-79"/>
              </a:rPr>
              <a:t>המטבח, הממוקם מצידה השני של הכניסה, מאופין בחלונות אופקיים פינתיים, המחדירים אור ואויר רב. במרכז המטבח הפתוח ממוקם אי, המשמש משטח עבודה, איפסון ושולחן אוכל יום-יומי לדרי הבית.</a:t>
            </a:r>
            <a:endParaRPr lang="he-IL" sz="1200" dirty="0">
              <a:latin typeface="Boker" pitchFamily="2" charset="-79"/>
              <a:cs typeface="Boker" pitchFamily="2" charset="-79"/>
            </a:endParaRPr>
          </a:p>
        </p:txBody>
      </p:sp>
      <p:pic>
        <p:nvPicPr>
          <p:cNvPr id="37" name="Picture 36" descr="ORIG_14.jpg"/>
          <p:cNvPicPr>
            <a:picLocks noChangeAspect="1"/>
          </p:cNvPicPr>
          <p:nvPr/>
        </p:nvPicPr>
        <p:blipFill>
          <a:blip r:embed="rId4" cstate="print"/>
          <a:stretch>
            <a:fillRect/>
          </a:stretch>
        </p:blipFill>
        <p:spPr>
          <a:xfrm>
            <a:off x="4695064" y="1679295"/>
            <a:ext cx="3877436" cy="3750723"/>
          </a:xfrm>
          <a:prstGeom prst="rect">
            <a:avLst/>
          </a:prstGeom>
        </p:spPr>
      </p:pic>
      <p:sp>
        <p:nvSpPr>
          <p:cNvPr id="38" name="TextBox 37"/>
          <p:cNvSpPr txBox="1"/>
          <p:nvPr/>
        </p:nvSpPr>
        <p:spPr>
          <a:xfrm>
            <a:off x="404432" y="6545805"/>
            <a:ext cx="1351458" cy="285819"/>
          </a:xfrm>
          <a:prstGeom prst="rect">
            <a:avLst/>
          </a:prstGeom>
          <a:noFill/>
          <a:ln>
            <a:noFill/>
          </a:ln>
        </p:spPr>
        <p:txBody>
          <a:bodyPr wrap="square" rtlCol="1">
            <a:spAutoFit/>
          </a:bodyPr>
          <a:lstStyle/>
          <a:p>
            <a:r>
              <a:rPr lang="he-IL" sz="1200" dirty="0" smtClean="0">
                <a:solidFill>
                  <a:schemeClr val="bg1">
                    <a:lumMod val="50000"/>
                  </a:schemeClr>
                </a:solidFill>
                <a:latin typeface="Boker" pitchFamily="2" charset="-79"/>
                <a:cs typeface="Boker" pitchFamily="2" charset="-79"/>
              </a:rPr>
              <a:t>תכנית וטקסט</a:t>
            </a:r>
            <a:endParaRPr lang="he-IL" sz="1050" dirty="0">
              <a:solidFill>
                <a:schemeClr val="bg1">
                  <a:lumMod val="50000"/>
                </a:schemeClr>
              </a:solidFill>
              <a:latin typeface="Boker" pitchFamily="2" charset="-79"/>
              <a:cs typeface="Boker" pitchFamily="2" charset="-79"/>
            </a:endParaRPr>
          </a:p>
        </p:txBody>
      </p:sp>
      <p:sp>
        <p:nvSpPr>
          <p:cNvPr id="40" name="TextBox 39"/>
          <p:cNvSpPr txBox="1"/>
          <p:nvPr/>
        </p:nvSpPr>
        <p:spPr>
          <a:xfrm>
            <a:off x="817688" y="6510654"/>
            <a:ext cx="211013" cy="338554"/>
          </a:xfrm>
          <a:prstGeom prst="rect">
            <a:avLst/>
          </a:prstGeom>
          <a:noFill/>
          <a:ln>
            <a:noFill/>
          </a:ln>
        </p:spPr>
        <p:txBody>
          <a:bodyPr wrap="square" rtlCol="1">
            <a:spAutoFit/>
          </a:bodyPr>
          <a:lstStyle/>
          <a:p>
            <a:pPr algn="ctr"/>
            <a:r>
              <a:rPr lang="en-US" sz="1600" b="1" dirty="0" smtClean="0">
                <a:latin typeface="Boker" pitchFamily="2" charset="-79"/>
                <a:cs typeface="Boker" pitchFamily="2" charset="-79"/>
              </a:rPr>
              <a:t>X</a:t>
            </a:r>
            <a:endParaRPr lang="he-IL" sz="1600" b="1" dirty="0">
              <a:latin typeface="Boker" pitchFamily="2" charset="-79"/>
              <a:cs typeface="Boker" pitchFamily="2" charset="-79"/>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9652</TotalTime>
  <Words>207</Words>
  <Application>Microsoft Office PowerPoint</Application>
  <PresentationFormat>On-screen Show (4:3)</PresentationFormat>
  <Paragraphs>93</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טובה</dc:creator>
  <cp:lastModifiedBy>טובה</cp:lastModifiedBy>
  <cp:revision>723</cp:revision>
  <dcterms:created xsi:type="dcterms:W3CDTF">2014-08-06T17:35:17Z</dcterms:created>
  <dcterms:modified xsi:type="dcterms:W3CDTF">2014-10-30T05:24:50Z</dcterms:modified>
</cp:coreProperties>
</file>